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1_6520AEF7.xml" ContentType="application/vnd.ms-powerpoint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7" r:id="rId2"/>
    <p:sldId id="259" r:id="rId3"/>
    <p:sldId id="313" r:id="rId4"/>
    <p:sldId id="310" r:id="rId5"/>
    <p:sldId id="261" r:id="rId6"/>
    <p:sldId id="266" r:id="rId7"/>
    <p:sldId id="267" r:id="rId8"/>
    <p:sldId id="276" r:id="rId9"/>
    <p:sldId id="277" r:id="rId10"/>
    <p:sldId id="268" r:id="rId11"/>
    <p:sldId id="264" r:id="rId12"/>
    <p:sldId id="270" r:id="rId13"/>
    <p:sldId id="271" r:id="rId14"/>
    <p:sldId id="272" r:id="rId15"/>
    <p:sldId id="273" r:id="rId16"/>
    <p:sldId id="274" r:id="rId17"/>
    <p:sldId id="275" r:id="rId18"/>
    <p:sldId id="278" r:id="rId19"/>
    <p:sldId id="279" r:id="rId20"/>
    <p:sldId id="280" r:id="rId21"/>
    <p:sldId id="308" r:id="rId22"/>
    <p:sldId id="307" r:id="rId23"/>
    <p:sldId id="281" r:id="rId24"/>
    <p:sldId id="263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4" r:id="rId41"/>
    <p:sldId id="298" r:id="rId42"/>
    <p:sldId id="299" r:id="rId43"/>
    <p:sldId id="301" r:id="rId44"/>
    <p:sldId id="300" r:id="rId45"/>
    <p:sldId id="311" r:id="rId46"/>
    <p:sldId id="302" r:id="rId47"/>
    <p:sldId id="303" r:id="rId48"/>
    <p:sldId id="312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A2D31B-74C4-E763-B707-6B1D2E6ECCAF}" name="Sang Shin Jung" initials="SSJ" userId="S::sajung@microsoft.com::2b2acf81-277b-41a0-85fb-82a55d00877f" providerId="AD"/>
  <p188:author id="{B7751128-5D40-589E-61C4-65C8C35AF628}" name="Miriam Wiesner" initials="MW" userId="S::miwiesne@microsoft.com::be46172c-eda3-45f0-8aa7-26c0ab65ecec" providerId="AD"/>
  <p188:author id="{EA8CD02F-6BA8-D83B-6056-9A78068222DC}" name="Karthik Selvaraj (RESEARCH)" initials="K(" userId="S::karthise@microsoft.com::43731995-a284-4090-b02d-07626358d4fd" providerId="AD"/>
  <p188:author id="{AB5EADAA-3936-C21D-A269-5060EE015360}" name="Dimitrios Valsamaras" initials="DV" userId="S::dvalsamaras@microsoft.com::adda9c7f-bd43-4b04-a755-fddf18fb5ba9" providerId="AD"/>
  <p188:author id="{921908C6-35C3-6F4F-C4AA-730349ED1B8E}" name="Michael Peck" initials="MP" userId="S::michaelpeck@microsoft.com::efbaf9fb-a2db-4c13-8354-688105afd27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0647"/>
    <a:srgbClr val="342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667AF-7EA3-37C3-1EE0-642A7F5943B3}" v="10" dt="2023-02-24T17:52:58.434"/>
    <p1510:client id="{20C9FDF0-4262-0885-7B24-B8F849A5B132}" v="2747" dt="2023-02-10T11:06:42.701"/>
    <p1510:client id="{25B78B8A-0C3D-D88B-0E74-0C2335490B98}" v="323" dt="2023-02-15T17:23:01.317"/>
    <p1510:client id="{32F94413-AD49-49F4-03CC-57B5C2938BFD}" v="1" dt="2023-02-24T17:27:11.763"/>
    <p1510:client id="{341E34CA-BE61-4915-D150-1C428D11EEDA}" v="661" dt="2023-02-07T18:19:27.021"/>
    <p1510:client id="{3CBA037C-DE91-D47C-FF51-3EFD33B45F3C}" v="1096" dt="2023-02-15T17:02:25.322"/>
    <p1510:client id="{42087114-E93A-A172-51B4-1C32CCF35AEF}" v="31" dt="2023-03-14T15:29:33.490"/>
    <p1510:client id="{523C6708-2734-1AC8-AA02-491B9548E67F}" v="44" dt="2023-02-22T17:04:43.144"/>
    <p1510:client id="{565E7FB6-F56B-DEBA-47CC-604832DB690B}" v="584" dt="2023-02-13T17:21:51.740"/>
    <p1510:client id="{5B5CE02F-D814-E12B-0C57-DCCF8213D927}" v="68" dt="2023-03-13T16:31:39.130"/>
    <p1510:client id="{5CF1C5FD-A23A-25EE-586C-2D74D1C457F2}" v="1" dt="2023-03-15T17:34:17.557"/>
    <p1510:client id="{5ECB3BC6-CA66-8994-F3E6-AD1F8D56A5F2}" v="295" dt="2023-03-13T17:10:22.822"/>
    <p1510:client id="{62512DFC-8017-72C7-C318-13278C38EB62}" v="2" dt="2023-03-04T15:26:49.676"/>
    <p1510:client id="{6957C38D-1ABE-90D1-AE9F-903EC25B33BF}" v="1022" dt="2023-02-14T17:23:24.611"/>
    <p1510:client id="{6C02C070-17E6-F947-3820-601F5E9EE8D4}" v="69" dt="2023-03-04T16:10:16.167"/>
    <p1510:client id="{6F1E7CC4-8CF8-FED5-DD17-702FCD1C579B}" v="311" dt="2023-02-16T11:02:30.813"/>
    <p1510:client id="{812B414D-C3D2-03B8-3C5F-4FB1950E25CD}" v="437" dt="2023-03-15T17:28:18.422"/>
    <p1510:client id="{9FDC7008-13D1-E2F3-EAD5-11549586BA4A}" v="18" dt="2023-03-13T18:04:48.381"/>
    <p1510:client id="{A0FA9CB4-6BFC-23EC-A2F0-CBACB82C70F4}" v="13" dt="2023-02-26T13:45:48.529"/>
    <p1510:client id="{A2BEE9F8-740A-8B0A-A3AC-B71E1B9ECCFB}" v="444" dt="2023-01-24T17:12:02.951"/>
    <p1510:client id="{AA54A224-56F7-4DBC-B462-15374A7F4B01}" v="39" dt="2023-01-18T16:39:57.609"/>
    <p1510:client id="{B16C1681-5746-E1C1-CE73-27ECBB42AB34}" v="4" dt="2023-02-17T18:30:24.362"/>
    <p1510:client id="{C43E3EB8-EF13-78AB-E60B-2E39D069DA97}" v="4" dt="2023-02-21T17:18:23.166"/>
    <p1510:client id="{C606DE4B-A24D-B642-D70C-3A163F4FA192}" v="2018" dt="2023-02-09T12:59:31.547"/>
    <p1510:client id="{CB583D36-45DD-6CEB-3C05-F2EAAA850991}" v="29" dt="2023-03-17T16:19:47.675"/>
    <p1510:client id="{CF85F3DD-2592-3532-3679-B0BF93A949E8}" v="8" dt="2023-03-08T05:56:41.210"/>
    <p1510:client id="{D0A92EC2-1329-37A7-BEA2-4A4AD7AAD0F6}" v="642" dt="2023-02-06T17:56:57.165"/>
    <p1510:client id="{DD87F7AD-6684-46DB-B5FD-2C1045838057}" v="83" dt="2023-03-16T16:06:27.169"/>
    <p1510:client id="{DFEE158F-E4A5-285C-F414-885354E436AB}" v="118" dt="2023-03-20T06:55:32.499"/>
    <p1510:client id="{E26367B9-41CF-B7ED-08C7-859B63A26B63}" v="16" dt="2023-02-16T14:15:29.107"/>
    <p1510:client id="{F2D80B5E-FEE8-75BB-B8E8-CE6C82FD03C0}" v="472" dt="2023-03-13T14:36:17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modernComment_101_6520AEF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3FDC8C-5E21-4520-86D6-2F4B6052E398}" authorId="{EA8CD02F-6BA8-D83B-6056-9A78068222DC}" status="resolved" created="2022-05-24T05:07:36.00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96640759" sldId="257"/>
      <ac:spMk id="7" creationId="{41E400B3-973F-4E9D-B1A7-ED83EF0DE585}"/>
      <ac:txMk cp="64" len="3">
        <ac:context len="79" hash="3742501183"/>
      </ac:txMk>
    </ac:txMkLst>
    <p188:pos x="3397250" y="381000"/>
    <p188:replyLst>
      <p188:reply id="{DF513EE4-53DF-4F8B-841A-222BC0D2DADE}" authorId="{55A2D31B-74C4-E763-B707-6B1D2E6ECCAF}" created="2022-05-24T06:20:09.831">
        <p188:txBody>
          <a:bodyPr/>
          <a:lstStyle/>
          <a:p>
            <a:r>
              <a:rPr lang="en-US"/>
              <a:t>[@Karthik Selvaraj (RESEARCH)] is this https://microsoft.sharepoint.com/sites/CELAWeb-Copyrights-Trademarks-And-Patents/SitePages/trademarks-logo-license-requests.aspx where we request the MS logo? or doesn't it matter where we get? I see in the page of the above link has a case for MS speaker at an event to use a MS logo.</a:t>
            </a:r>
          </a:p>
        </p188:txBody>
      </p188:reply>
      <p188:reply id="{83A0DA5B-CF34-4EF6-B6EF-629E09577B7F}" authorId="{EA8CD02F-6BA8-D83B-6056-9A78068222DC}" created="2022-05-24T16:30:11.224">
        <p188:txBody>
          <a:bodyPr/>
          <a:lstStyle/>
          <a:p>
            <a:r>
              <a:rPr lang="en-US"/>
              <a:t>https://microsoft.sharepoint.com/teams/BrandCentral/Search/Pages/BCLogosResults.aspx</a:t>
            </a:r>
          </a:p>
        </p188:txBody>
      </p188:reply>
      <p188:reply id="{067DA110-156B-4318-B7DD-97C90ACB9F44}" authorId="{55A2D31B-74C4-E763-B707-6B1D2E6ECCAF}" created="2022-05-24T16:31:51.666">
        <p188:txBody>
          <a:bodyPr/>
          <a:lstStyle/>
          <a:p>
            <a:r>
              <a:rPr lang="en-US"/>
              <a:t>thanks for the link. that looks good for us to use.</a:t>
            </a:r>
          </a:p>
        </p188:txBody>
      </p188:reply>
    </p188:replyLst>
    <p188:txBody>
      <a:bodyPr/>
      <a:lstStyle/>
      <a:p>
        <a:r>
          <a:rPr lang="en-US"/>
          <a:t>I'd add a Microsoft logo to denote you are from MS</a:t>
        </a:r>
      </a:p>
    </p188:txBody>
  </p188:cm>
  <p188:cm id="{4C43E711-8104-400A-A992-4A04C5B84354}" authorId="{B7751128-5D40-589E-61C4-65C8C35AF628}" status="resolved" created="2022-05-25T14:41:21.19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96640759" sldId="257"/>
      <ac:spMk id="7" creationId="{41E400B3-973F-4E9D-B1A7-ED83EF0DE585}"/>
      <ac:txMk cp="0" len="48">
        <ac:context len="79" hash="3742501183"/>
      </ac:txMk>
    </ac:txMkLst>
    <p188:pos x="3259262" y="227321"/>
    <p188:replyLst>
      <p188:reply id="{D12D9739-CCF7-4D05-AAF1-B35D60073F3A}" authorId="{AB5EADAA-3936-C21D-A269-5060EE015360}" created="2022-05-26T13:39:38.921">
        <p188:txBody>
          <a:bodyPr/>
          <a:lstStyle/>
          <a:p>
            <a:r>
              <a:rPr lang="en-US"/>
              <a:t>this was for internal use only </a:t>
            </a:r>
          </a:p>
        </p188:txBody>
      </p188:reply>
    </p188:replyLst>
    <p188:txBody>
      <a:bodyPr/>
      <a:lstStyle/>
      <a:p>
        <a:r>
          <a:rPr lang="en-DE"/>
          <a:t>I would also add your names, this gives you more visibility and makes people remember your names</a:t>
        </a:r>
      </a:p>
    </p188:txBody>
  </p188:cm>
  <p188:cm id="{24BFD6E5-D48A-47CF-863F-C58E8A8A5358}" authorId="{921908C6-35C3-6F4F-C4AA-730349ED1B8E}" status="resolved" created="2022-05-25T16:58:46.356" complete="100000">
    <pc:sldMkLst xmlns:pc="http://schemas.microsoft.com/office/powerpoint/2013/main/command">
      <pc:docMk/>
      <pc:sldMk cId="109857222" sldId="256"/>
    </pc:sldMkLst>
    <p188:replyLst>
      <p188:reply id="{134AACA7-0675-4CBA-9090-4272156C5B4E}" authorId="{EA8CD02F-6BA8-D83B-6056-9A78068222DC}" created="2022-05-25T17:02:36.476">
        <p188:txBody>
          <a:bodyPr/>
          <a:lstStyle/>
          <a:p>
            <a:r>
              <a:rPr lang="en-US"/>
              <a:t>correct</a:t>
            </a:r>
          </a:p>
        </p188:txBody>
      </p188:reply>
    </p188:replyLst>
    <p188:txBody>
      <a:bodyPr/>
      <a:lstStyle/>
      <a:p>
        <a:r>
          <a:rPr lang="en-US"/>
          <a:t>should be: "Microsoft 365 Defender Research Team"      [@Karthik] let us know if that is not accurate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3B4C4-D161-478F-A097-12DB1940DB29}" type="datetimeFigureOut"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B46B9-ED84-46E5-83A3-1771CFB86D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59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31AC4-5B9A-4E45-9233-6CCD985A3D3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1_6520AEF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x40Wezxevc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cWD4g6Ns-E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ZPe4lYlas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TeRwI_XFKA?feature=oembe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_nWg7p9tfE?feature=oemb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OxoRCUo2CU?feature=oembe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13F4962-8A89-EA19-1ACC-B0F0E3895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 b="8089"/>
          <a:stretch/>
        </p:blipFill>
        <p:spPr bwMode="auto">
          <a:xfrm>
            <a:off x="457200" y="506046"/>
            <a:ext cx="11277600" cy="5943600"/>
          </a:xfrm>
          <a:prstGeom prst="rect">
            <a:avLst/>
          </a:prstGeom>
          <a:noFill/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3870A6F-ADBA-A147-5A2E-5B16BC183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8731" y="1956210"/>
            <a:ext cx="4819607" cy="180746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3600" b="1">
                <a:solidFill>
                  <a:schemeClr val="bg1"/>
                </a:solidFill>
              </a:rPr>
              <a:t>Android Universal Overlays 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E400B3-973F-4E9D-B1A7-ED83EF0DE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0503" y="2916949"/>
            <a:ext cx="4674772" cy="2016815"/>
          </a:xfrm>
        </p:spPr>
        <p:txBody>
          <a:bodyPr anchor="b"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Calibri"/>
                <a:cs typeface="Calibri"/>
              </a:rPr>
              <a:t>Dimitrios </a:t>
            </a:r>
            <a:r>
              <a:rPr lang="en-US" sz="2000" b="1" err="1">
                <a:solidFill>
                  <a:schemeClr val="bg1"/>
                </a:solidFill>
                <a:latin typeface="Calibri"/>
                <a:cs typeface="Calibri"/>
              </a:rPr>
              <a:t>Valsamaras</a:t>
            </a:r>
            <a:br>
              <a:rPr lang="en-US" sz="2000" b="1">
                <a:latin typeface="Calibri"/>
                <a:cs typeface="Calibri"/>
              </a:rPr>
            </a:br>
            <a:r>
              <a:rPr lang="en-US" sz="2000">
                <a:solidFill>
                  <a:schemeClr val="bg1"/>
                </a:solidFill>
                <a:latin typeface="Calibri"/>
                <a:cs typeface="Calibri"/>
              </a:rPr>
              <a:t>Senior Security Researcher</a:t>
            </a:r>
            <a:br>
              <a:rPr lang="en-US" sz="2000" b="1">
                <a:latin typeface="Calibri"/>
                <a:cs typeface="Calibri"/>
              </a:rPr>
            </a:br>
            <a:r>
              <a:rPr lang="en-US" sz="2000" b="1">
                <a:solidFill>
                  <a:schemeClr val="bg1"/>
                </a:solidFill>
                <a:latin typeface="Calibri"/>
                <a:cs typeface="Calibri"/>
              </a:rPr>
              <a:t>Microsoft Threat Intelligence</a:t>
            </a:r>
            <a:r>
              <a:rPr lang="en-US" sz="2000" b="1">
                <a:solidFill>
                  <a:schemeClr val="bg1"/>
                </a:solidFill>
              </a:rPr>
              <a:t> </a:t>
            </a:r>
            <a:endParaRPr lang="en-US" sz="4800" b="1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49A786-B380-4BFA-EF97-F9BE2023B0DB}"/>
              </a:ext>
            </a:extLst>
          </p:cNvPr>
          <p:cNvCxnSpPr>
            <a:cxnSpLocks/>
          </p:cNvCxnSpPr>
          <p:nvPr/>
        </p:nvCxnSpPr>
        <p:spPr>
          <a:xfrm>
            <a:off x="7778394" y="3324270"/>
            <a:ext cx="3690651" cy="9180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5FAF736-C8B4-410B-9571-C5FB9963D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86" y="790758"/>
            <a:ext cx="2380083" cy="10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407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702944C3-779E-87B0-C883-4A3CE6C8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942" y="1334430"/>
            <a:ext cx="2615430" cy="4774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7622AA-5C6D-06AF-D9EF-F20982C599E1}"/>
              </a:ext>
            </a:extLst>
          </p:cNvPr>
          <p:cNvCxnSpPr/>
          <p:nvPr/>
        </p:nvCxnSpPr>
        <p:spPr>
          <a:xfrm flipV="1">
            <a:off x="5443654" y="3477322"/>
            <a:ext cx="1304692" cy="55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1A648D-512E-7CCE-39E5-BEF8D44CAE3F}"/>
              </a:ext>
            </a:extLst>
          </p:cNvPr>
          <p:cNvSpPr txBox="1"/>
          <p:nvPr/>
        </p:nvSpPr>
        <p:spPr>
          <a:xfrm>
            <a:off x="4309947" y="3157655"/>
            <a:ext cx="17488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Floating window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F9A332-EDDB-EE42-B912-7DB902B2D86D}"/>
              </a:ext>
            </a:extLst>
          </p:cNvPr>
          <p:cNvSpPr>
            <a:spLocks noGrp="1"/>
          </p:cNvSpPr>
          <p:nvPr/>
        </p:nvSpPr>
        <p:spPr>
          <a:xfrm>
            <a:off x="3672311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The Window Manager</a:t>
            </a:r>
            <a:endParaRPr lang="en-US" sz="3100">
              <a:ea typeface="Calibri"/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9763C6-9BC5-C1B7-BD75-64ED7E6E412E}"/>
              </a:ext>
            </a:extLst>
          </p:cNvPr>
          <p:cNvCxnSpPr/>
          <p:nvPr/>
        </p:nvCxnSpPr>
        <p:spPr>
          <a:xfrm>
            <a:off x="3669958" y="917997"/>
            <a:ext cx="4137996" cy="552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27FD5E8A-6C00-3727-2B5E-28A0DD8F8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720" r="-1" b="-1"/>
          <a:stretch/>
        </p:blipFill>
        <p:spPr>
          <a:xfrm>
            <a:off x="6225710" y="1914302"/>
            <a:ext cx="5966289" cy="4897235"/>
          </a:xfrm>
          <a:custGeom>
            <a:avLst/>
            <a:gdLst/>
            <a:ahLst/>
            <a:cxnLst/>
            <a:rect l="l" t="t" r="r" b="b"/>
            <a:pathLst>
              <a:path w="9070044" h="6858000">
                <a:moveTo>
                  <a:pt x="1619628" y="0"/>
                </a:moveTo>
                <a:lnTo>
                  <a:pt x="4520115" y="0"/>
                </a:lnTo>
                <a:lnTo>
                  <a:pt x="6067239" y="0"/>
                </a:lnTo>
                <a:lnTo>
                  <a:pt x="6179699" y="0"/>
                </a:lnTo>
                <a:lnTo>
                  <a:pt x="8129366" y="0"/>
                </a:lnTo>
                <a:lnTo>
                  <a:pt x="9070044" y="0"/>
                </a:lnTo>
                <a:lnTo>
                  <a:pt x="9070044" y="6858000"/>
                </a:lnTo>
                <a:lnTo>
                  <a:pt x="8129366" y="6858000"/>
                </a:lnTo>
                <a:lnTo>
                  <a:pt x="6179699" y="6858000"/>
                </a:lnTo>
                <a:lnTo>
                  <a:pt x="6067239" y="6858000"/>
                </a:lnTo>
                <a:lnTo>
                  <a:pt x="4520115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EA412-F878-28F2-CAF0-953154EB63E2}"/>
              </a:ext>
            </a:extLst>
          </p:cNvPr>
          <p:cNvSpPr txBox="1"/>
          <p:nvPr/>
        </p:nvSpPr>
        <p:spPr>
          <a:xfrm>
            <a:off x="2847276" y="1295400"/>
            <a:ext cx="76125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/>
              <a:t>Android is an operating system that more</a:t>
            </a:r>
            <a:endParaRPr lang="en-US"/>
          </a:p>
          <a:p>
            <a:r>
              <a:rPr lang="en-US" sz="2400"/>
              <a:t>  than one application can run concurrently in the background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72311" y="454147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solidFill>
                  <a:srgbClr val="002060"/>
                </a:solidFill>
                <a:latin typeface="Arial Nova"/>
                <a:cs typeface="Calibri Light"/>
              </a:rPr>
              <a:t>The Android User Interface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69958" y="914232"/>
            <a:ext cx="5178775" cy="37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668AA8-B99F-DFFC-F8C8-12B6B061CA67}"/>
              </a:ext>
            </a:extLst>
          </p:cNvPr>
          <p:cNvSpPr txBox="1"/>
          <p:nvPr/>
        </p:nvSpPr>
        <p:spPr>
          <a:xfrm>
            <a:off x="2540619" y="2596376"/>
            <a:ext cx="711076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Each time only one application interacts with the users</a:t>
            </a:r>
            <a:r>
              <a:rPr lang="en-US" sz="2400"/>
              <a:t> 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519E7-8645-B786-46AF-D4FED675D8E4}"/>
              </a:ext>
            </a:extLst>
          </p:cNvPr>
          <p:cNvSpPr txBox="1"/>
          <p:nvPr/>
        </p:nvSpPr>
        <p:spPr>
          <a:xfrm>
            <a:off x="2800814" y="4993889"/>
            <a:ext cx="66925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>
                <a:ea typeface="Calibri"/>
                <a:cs typeface="Calibri"/>
              </a:rPr>
              <a:t>Installing software from trusted sources like the  </a:t>
            </a:r>
            <a:endParaRPr lang="en-US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      Google </a:t>
            </a:r>
            <a:r>
              <a:rPr lang="en-US" sz="2400" err="1">
                <a:ea typeface="Calibri"/>
                <a:cs typeface="Calibri"/>
              </a:rPr>
              <a:t>PlayStore</a:t>
            </a:r>
            <a:r>
              <a:rPr lang="en-US" sz="2400">
                <a:ea typeface="Calibri"/>
                <a:cs typeface="Calibri"/>
              </a:rPr>
              <a:t> assure that an application  </a:t>
            </a:r>
            <a:endParaRPr lang="en-US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         meets some certain criteria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AD28B-252C-3ED6-0A05-D5360C60276E}"/>
              </a:ext>
            </a:extLst>
          </p:cNvPr>
          <p:cNvSpPr txBox="1"/>
          <p:nvPr/>
        </p:nvSpPr>
        <p:spPr>
          <a:xfrm>
            <a:off x="2540620" y="3832304"/>
            <a:ext cx="7055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/>
              <a:t>A digital signature can assure that an APK </a:t>
            </a:r>
          </a:p>
          <a:p>
            <a:r>
              <a:rPr lang="en-US" sz="2400"/>
              <a:t>      originates from the same developer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08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27FD5E8A-6C00-3727-2B5E-28A0DD8F8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720" r="-1" b="-1"/>
          <a:stretch/>
        </p:blipFill>
        <p:spPr>
          <a:xfrm>
            <a:off x="6225710" y="1914302"/>
            <a:ext cx="5966289" cy="4897235"/>
          </a:xfrm>
          <a:custGeom>
            <a:avLst/>
            <a:gdLst/>
            <a:ahLst/>
            <a:cxnLst/>
            <a:rect l="l" t="t" r="r" b="b"/>
            <a:pathLst>
              <a:path w="9070044" h="6858000">
                <a:moveTo>
                  <a:pt x="1619628" y="0"/>
                </a:moveTo>
                <a:lnTo>
                  <a:pt x="4520115" y="0"/>
                </a:lnTo>
                <a:lnTo>
                  <a:pt x="6067239" y="0"/>
                </a:lnTo>
                <a:lnTo>
                  <a:pt x="6179699" y="0"/>
                </a:lnTo>
                <a:lnTo>
                  <a:pt x="8129366" y="0"/>
                </a:lnTo>
                <a:lnTo>
                  <a:pt x="9070044" y="0"/>
                </a:lnTo>
                <a:lnTo>
                  <a:pt x="9070044" y="6858000"/>
                </a:lnTo>
                <a:lnTo>
                  <a:pt x="8129366" y="6858000"/>
                </a:lnTo>
                <a:lnTo>
                  <a:pt x="6179699" y="6858000"/>
                </a:lnTo>
                <a:lnTo>
                  <a:pt x="6067239" y="6858000"/>
                </a:lnTo>
                <a:lnTo>
                  <a:pt x="4520115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07B53B73-4D79-3C10-A5D1-EC33D70ABBB3}"/>
              </a:ext>
            </a:extLst>
          </p:cNvPr>
          <p:cNvSpPr/>
          <p:nvPr/>
        </p:nvSpPr>
        <p:spPr>
          <a:xfrm rot="21000000">
            <a:off x="9794406" y="1448738"/>
            <a:ext cx="2295293" cy="173773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Whom am I talking to ?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84EA5-3920-27C7-071F-FF0CD339EA9B}"/>
              </a:ext>
            </a:extLst>
          </p:cNvPr>
          <p:cNvSpPr txBox="1"/>
          <p:nvPr/>
        </p:nvSpPr>
        <p:spPr>
          <a:xfrm>
            <a:off x="3562814" y="1629937"/>
            <a:ext cx="58748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There is no explicit information showing to users about the active user interface and the application it belongs to (</a:t>
            </a:r>
            <a:r>
              <a:rPr lang="en-US" sz="2400">
                <a:ea typeface="+mn-lt"/>
                <a:cs typeface="+mn-lt"/>
              </a:rPr>
              <a:t>Ying Et al.)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72311" y="454147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solidFill>
                  <a:srgbClr val="002060"/>
                </a:solidFill>
                <a:latin typeface="Arial Nova"/>
                <a:cs typeface="Calibri Light"/>
              </a:rPr>
              <a:t>The Android User Interface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69958" y="914232"/>
            <a:ext cx="5178775" cy="37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46DF0A-9D98-A68A-5A8E-EF3A30C7BC62}"/>
              </a:ext>
            </a:extLst>
          </p:cNvPr>
          <p:cNvSpPr txBox="1"/>
          <p:nvPr/>
        </p:nvSpPr>
        <p:spPr>
          <a:xfrm>
            <a:off x="3525643" y="2995961"/>
            <a:ext cx="56796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And so, any application can imitate the user interface of another application and claim legitimacy  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F524231-5CFF-8F06-A802-E6BB8DEDA5BC}"/>
              </a:ext>
            </a:extLst>
          </p:cNvPr>
          <p:cNvSpPr txBox="1"/>
          <p:nvPr/>
        </p:nvSpPr>
        <p:spPr>
          <a:xfrm>
            <a:off x="3560037" y="1003704"/>
            <a:ext cx="419792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rgbClr val="342238"/>
                </a:solidFill>
                <a:ea typeface="Calibri"/>
                <a:cs typeface="Calibri"/>
              </a:rPr>
              <a:t>Problem Statement:</a:t>
            </a:r>
          </a:p>
        </p:txBody>
      </p:sp>
    </p:spTree>
    <p:extLst>
      <p:ext uri="{BB962C8B-B14F-4D97-AF65-F5344CB8AC3E}">
        <p14:creationId xmlns:p14="http://schemas.microsoft.com/office/powerpoint/2010/main" val="6933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72311" y="454147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GUI Confusion Attacks</a:t>
            </a:r>
            <a:endParaRPr lang="en-US" sz="3100">
              <a:ea typeface="Calibri"/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69958" y="914232"/>
            <a:ext cx="5178775" cy="37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A picture containing text, person, cellphone&#10;&#10;Description automatically generated">
            <a:extLst>
              <a:ext uri="{FF2B5EF4-FFF2-40B4-BE49-F238E27FC236}">
                <a16:creationId xmlns:a16="http://schemas.microsoft.com/office/drawing/2014/main" id="{B059012B-18CB-58CC-89E9-32248696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327" y="1044498"/>
            <a:ext cx="5066370" cy="506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FF222-E06D-C4DD-F694-0B12A2F94F87}"/>
              </a:ext>
            </a:extLst>
          </p:cNvPr>
          <p:cNvSpPr txBox="1"/>
          <p:nvPr/>
        </p:nvSpPr>
        <p:spPr>
          <a:xfrm>
            <a:off x="6260349" y="1502494"/>
            <a:ext cx="501938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Tap Jaking over an unprotected view with actual exploitation by bank phishing bots, affecting billions of users.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53D9E-B2B0-D67F-CEE0-E153895A84DC}"/>
              </a:ext>
            </a:extLst>
          </p:cNvPr>
          <p:cNvSpPr txBox="1"/>
          <p:nvPr/>
        </p:nvSpPr>
        <p:spPr>
          <a:xfrm>
            <a:off x="6338408" y="4070992"/>
            <a:ext cx="486140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Use after free with theoretical or no actual exploitation, affecting ACME's device.</a:t>
            </a:r>
          </a:p>
        </p:txBody>
      </p:sp>
    </p:spTree>
    <p:extLst>
      <p:ext uri="{BB962C8B-B14F-4D97-AF65-F5344CB8AC3E}">
        <p14:creationId xmlns:p14="http://schemas.microsoft.com/office/powerpoint/2010/main" val="334191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72311" y="454147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GUI Confusion Attacks</a:t>
            </a:r>
            <a:endParaRPr lang="en-US" sz="3100">
              <a:ea typeface="Calibri"/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69958" y="917997"/>
            <a:ext cx="4342434" cy="552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4E2B31-939F-57A4-DA2B-2AD373ADAA86}"/>
              </a:ext>
            </a:extLst>
          </p:cNvPr>
          <p:cNvSpPr/>
          <p:nvPr/>
        </p:nvSpPr>
        <p:spPr>
          <a:xfrm>
            <a:off x="3438291" y="1273096"/>
            <a:ext cx="2462560" cy="71553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ea typeface="Calibri"/>
                <a:cs typeface="Calibri"/>
              </a:rPr>
              <a:t>Using overlay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89AE42-B27D-9063-256C-6B8322B16AD8}"/>
              </a:ext>
            </a:extLst>
          </p:cNvPr>
          <p:cNvSpPr/>
          <p:nvPr/>
        </p:nvSpPr>
        <p:spPr>
          <a:xfrm>
            <a:off x="6034667" y="1267520"/>
            <a:ext cx="2546193" cy="71553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ea typeface="Calibri"/>
                <a:cs typeface="Calibri"/>
              </a:rPr>
              <a:t>Task Hijacking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48AAD5A9-046B-55E3-837B-370543EA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05" y="2705652"/>
            <a:ext cx="2743200" cy="31193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E33256-716C-1E50-4CE6-B9681C31C32D}"/>
              </a:ext>
            </a:extLst>
          </p:cNvPr>
          <p:cNvSpPr/>
          <p:nvPr/>
        </p:nvSpPr>
        <p:spPr>
          <a:xfrm>
            <a:off x="8696090" y="1271237"/>
            <a:ext cx="2509023" cy="71553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Activity Switching</a:t>
            </a:r>
          </a:p>
        </p:txBody>
      </p:sp>
    </p:spTree>
    <p:extLst>
      <p:ext uri="{BB962C8B-B14F-4D97-AF65-F5344CB8AC3E}">
        <p14:creationId xmlns:p14="http://schemas.microsoft.com/office/powerpoint/2010/main" val="27599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Overlays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42080" y="904940"/>
            <a:ext cx="1870580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48D034-EBF2-0A60-FC61-1BD3EB321553}"/>
              </a:ext>
            </a:extLst>
          </p:cNvPr>
          <p:cNvSpPr txBox="1"/>
          <p:nvPr/>
        </p:nvSpPr>
        <p:spPr>
          <a:xfrm>
            <a:off x="3537593" y="1019275"/>
            <a:ext cx="773284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Conceal a part or all of a message communicated through a GUI with the aim of tricking the user into carrying out an action that wouldn't normally perform.</a:t>
            </a:r>
          </a:p>
        </p:txBody>
      </p:sp>
      <p:pic>
        <p:nvPicPr>
          <p:cNvPr id="14" name="Picture 62" descr="Shape&#10;&#10;Description automatically generated">
            <a:extLst>
              <a:ext uri="{FF2B5EF4-FFF2-40B4-BE49-F238E27FC236}">
                <a16:creationId xmlns:a16="http://schemas.microsoft.com/office/drawing/2014/main" id="{5C1FE020-850D-2D47-F87C-28C7AA3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21" y="2247900"/>
            <a:ext cx="2296918" cy="4527395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3C4DA5C-5BE6-A777-0B16-9FBE2F79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00" y="3427026"/>
            <a:ext cx="1813468" cy="19089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D9B590-F4F1-473E-E3AF-5737CDD9B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57" y="4819883"/>
            <a:ext cx="1731924" cy="1640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85DEDF-8174-0641-CB74-0D0C06466C05}"/>
              </a:ext>
            </a:extLst>
          </p:cNvPr>
          <p:cNvSpPr/>
          <p:nvPr/>
        </p:nvSpPr>
        <p:spPr>
          <a:xfrm>
            <a:off x="7149787" y="4027449"/>
            <a:ext cx="1849248" cy="12266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EF7301-FFE0-2160-594F-36F04BCA06A3}"/>
              </a:ext>
            </a:extLst>
          </p:cNvPr>
          <p:cNvSpPr/>
          <p:nvPr/>
        </p:nvSpPr>
        <p:spPr>
          <a:xfrm>
            <a:off x="7107041" y="2655850"/>
            <a:ext cx="1942174" cy="352192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Overlays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42080" y="904940"/>
            <a:ext cx="1870580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D26EC0-B5B6-F173-316A-8DE02239025C}"/>
              </a:ext>
            </a:extLst>
          </p:cNvPr>
          <p:cNvSpPr txBox="1"/>
          <p:nvPr/>
        </p:nvSpPr>
        <p:spPr>
          <a:xfrm>
            <a:off x="5592883" y="1047153"/>
            <a:ext cx="54096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(Toast overlay attack)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E4A9FB-48A2-D97E-FCD5-47C6BBFEA719}"/>
              </a:ext>
            </a:extLst>
          </p:cNvPr>
          <p:cNvCxnSpPr/>
          <p:nvPr/>
        </p:nvCxnSpPr>
        <p:spPr>
          <a:xfrm flipV="1">
            <a:off x="5183458" y="3142786"/>
            <a:ext cx="1936596" cy="1548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C5ECA1-E185-C9E2-FCA5-1A003609B462}"/>
              </a:ext>
            </a:extLst>
          </p:cNvPr>
          <p:cNvSpPr txBox="1"/>
          <p:nvPr/>
        </p:nvSpPr>
        <p:spPr>
          <a:xfrm>
            <a:off x="3460191" y="1045141"/>
            <a:ext cx="21293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342238"/>
                </a:solidFill>
                <a:ea typeface="Calibri"/>
                <a:cs typeface="Calibri"/>
              </a:rPr>
              <a:t>TYPE_TOAST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3BB3D4-D011-7F6D-B65B-CF8FC9847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59" y="1569517"/>
            <a:ext cx="7147930" cy="2352939"/>
          </a:xfrm>
          <a:prstGeom prst="rect">
            <a:avLst/>
          </a:prstGeom>
        </p:spPr>
      </p:pic>
      <p:pic>
        <p:nvPicPr>
          <p:cNvPr id="6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9F603F-2E78-D052-FE67-742465CC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91" y="4338976"/>
            <a:ext cx="5298687" cy="261265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3EBCFA-30BB-2899-F3A0-338479173CE5}"/>
              </a:ext>
            </a:extLst>
          </p:cNvPr>
          <p:cNvCxnSpPr>
            <a:cxnSpLocks/>
          </p:cNvCxnSpPr>
          <p:nvPr/>
        </p:nvCxnSpPr>
        <p:spPr>
          <a:xfrm flipV="1">
            <a:off x="3249356" y="1889101"/>
            <a:ext cx="350323" cy="5937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EE4EA9-092E-E3EA-A9AE-F75A29700C61}"/>
              </a:ext>
            </a:extLst>
          </p:cNvPr>
          <p:cNvCxnSpPr>
            <a:cxnSpLocks/>
          </p:cNvCxnSpPr>
          <p:nvPr/>
        </p:nvCxnSpPr>
        <p:spPr>
          <a:xfrm flipH="1">
            <a:off x="5504678" y="1997257"/>
            <a:ext cx="2798" cy="272844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32B9B-99F3-846F-E68C-7D60ED395B64}"/>
              </a:ext>
            </a:extLst>
          </p:cNvPr>
          <p:cNvCxnSpPr>
            <a:cxnSpLocks/>
          </p:cNvCxnSpPr>
          <p:nvPr/>
        </p:nvCxnSpPr>
        <p:spPr>
          <a:xfrm flipH="1">
            <a:off x="7511897" y="2573403"/>
            <a:ext cx="467432" cy="1264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B4CC6-FDCE-27C1-78A9-0904F9360646}"/>
              </a:ext>
            </a:extLst>
          </p:cNvPr>
          <p:cNvCxnSpPr>
            <a:cxnSpLocks/>
          </p:cNvCxnSpPr>
          <p:nvPr/>
        </p:nvCxnSpPr>
        <p:spPr>
          <a:xfrm flipH="1">
            <a:off x="8593565" y="2837315"/>
            <a:ext cx="467432" cy="1264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AD4339-47D7-E2C6-46FA-4F6723F5E961}"/>
              </a:ext>
            </a:extLst>
          </p:cNvPr>
          <p:cNvCxnSpPr>
            <a:cxnSpLocks/>
          </p:cNvCxnSpPr>
          <p:nvPr/>
        </p:nvCxnSpPr>
        <p:spPr>
          <a:xfrm flipH="1">
            <a:off x="8169819" y="3091935"/>
            <a:ext cx="467432" cy="1264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B4777B-1C88-5A96-9EAF-8592124A911C}"/>
              </a:ext>
            </a:extLst>
          </p:cNvPr>
          <p:cNvCxnSpPr>
            <a:cxnSpLocks/>
          </p:cNvCxnSpPr>
          <p:nvPr/>
        </p:nvCxnSpPr>
        <p:spPr>
          <a:xfrm flipH="1">
            <a:off x="6314999" y="3309384"/>
            <a:ext cx="467432" cy="1264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A09C41-0C53-EC81-4340-5DAC0A21C19F}"/>
              </a:ext>
            </a:extLst>
          </p:cNvPr>
          <p:cNvCxnSpPr>
            <a:cxnSpLocks/>
          </p:cNvCxnSpPr>
          <p:nvPr/>
        </p:nvCxnSpPr>
        <p:spPr>
          <a:xfrm flipH="1">
            <a:off x="6458106" y="3768443"/>
            <a:ext cx="467432" cy="1264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2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Overlays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42080" y="904940"/>
            <a:ext cx="1870580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D26EC0-B5B6-F173-316A-8DE02239025C}"/>
              </a:ext>
            </a:extLst>
          </p:cNvPr>
          <p:cNvSpPr txBox="1"/>
          <p:nvPr/>
        </p:nvSpPr>
        <p:spPr>
          <a:xfrm>
            <a:off x="6483374" y="1539665"/>
            <a:ext cx="59579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TYPE_SYSTEM_ALERT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E6D0D-DD91-7C72-B961-4D30A8A293A2}"/>
              </a:ext>
            </a:extLst>
          </p:cNvPr>
          <p:cNvSpPr txBox="1"/>
          <p:nvPr/>
        </p:nvSpPr>
        <p:spPr>
          <a:xfrm>
            <a:off x="6487091" y="3652821"/>
            <a:ext cx="54096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SYSTEM_ALERT_WINDOW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C73ED-23A8-BCB5-4758-0FA9A7BDB3F0}"/>
              </a:ext>
            </a:extLst>
          </p:cNvPr>
          <p:cNvSpPr txBox="1"/>
          <p:nvPr/>
        </p:nvSpPr>
        <p:spPr>
          <a:xfrm>
            <a:off x="6490009" y="2178205"/>
            <a:ext cx="47411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</a:rPr>
              <a:t>TYPE_APPLICATION_OVERLAY</a:t>
            </a:r>
            <a:endParaRPr lang="en-US" sz="2800">
              <a:ea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E4A8EE-84DA-66B9-A56F-D367B195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190" y="1538869"/>
            <a:ext cx="2574226" cy="4486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9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Overlays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42080" y="904940"/>
            <a:ext cx="1870580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3C73ED-23A8-BCB5-4758-0FA9A7BDB3F0}"/>
              </a:ext>
            </a:extLst>
          </p:cNvPr>
          <p:cNvSpPr txBox="1"/>
          <p:nvPr/>
        </p:nvSpPr>
        <p:spPr>
          <a:xfrm>
            <a:off x="4452053" y="5362259"/>
            <a:ext cx="3392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42238"/>
                </a:solidFill>
              </a:rPr>
              <a:t>TYPE_PRESENTATION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EA5D06-8C0D-839F-F76B-F982872F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98" y="1213428"/>
            <a:ext cx="8857785" cy="2935021"/>
          </a:xfrm>
          <a:prstGeom prst="rect">
            <a:avLst/>
          </a:prstGeom>
        </p:spPr>
      </p:pic>
      <p:pic>
        <p:nvPicPr>
          <p:cNvPr id="3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899EA4E-3CCF-F549-9816-D4CC25A8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669" y="4632482"/>
            <a:ext cx="5655622" cy="844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0AC81-CEBF-A987-C897-6916F729B3E0}"/>
              </a:ext>
            </a:extLst>
          </p:cNvPr>
          <p:cNvSpPr txBox="1"/>
          <p:nvPr/>
        </p:nvSpPr>
        <p:spPr>
          <a:xfrm>
            <a:off x="6582936" y="138832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  <a:latin typeface="Calibri"/>
                <a:ea typeface="Calibri"/>
                <a:cs typeface="Calibri"/>
              </a:rPr>
              <a:t>CVE-2020-0099</a:t>
            </a:r>
            <a:endParaRPr lang="en-US" sz="2800" b="1">
              <a:solidFill>
                <a:srgbClr val="342238"/>
              </a:solidFill>
              <a:ea typeface="Calibri"/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8882A1-2D29-D309-D19A-C5FA8A1AD14B}"/>
              </a:ext>
            </a:extLst>
          </p:cNvPr>
          <p:cNvCxnSpPr>
            <a:cxnSpLocks/>
          </p:cNvCxnSpPr>
          <p:nvPr/>
        </p:nvCxnSpPr>
        <p:spPr>
          <a:xfrm flipV="1">
            <a:off x="5228696" y="5057907"/>
            <a:ext cx="6495" cy="37764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4DE010-68B2-6B58-5C75-55B348552666}"/>
              </a:ext>
            </a:extLst>
          </p:cNvPr>
          <p:cNvSpPr txBox="1"/>
          <p:nvPr/>
        </p:nvSpPr>
        <p:spPr>
          <a:xfrm>
            <a:off x="6582936" y="812180"/>
            <a:ext cx="36352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  <a:latin typeface="Calibri"/>
                <a:ea typeface="Calibri"/>
                <a:cs typeface="Calibri"/>
              </a:rPr>
              <a:t>FLURRY99 (ADWARE)</a:t>
            </a:r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818561-77EF-CD66-84B7-D53FEB8C77ED}"/>
              </a:ext>
            </a:extLst>
          </p:cNvPr>
          <p:cNvCxnSpPr>
            <a:cxnSpLocks/>
          </p:cNvCxnSpPr>
          <p:nvPr/>
        </p:nvCxnSpPr>
        <p:spPr>
          <a:xfrm>
            <a:off x="5718014" y="4561703"/>
            <a:ext cx="6495" cy="306204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CB1B87-91BB-380E-C2F8-3CF0AB78EBC2}"/>
              </a:ext>
            </a:extLst>
          </p:cNvPr>
          <p:cNvSpPr txBox="1"/>
          <p:nvPr/>
        </p:nvSpPr>
        <p:spPr>
          <a:xfrm>
            <a:off x="5228015" y="4229887"/>
            <a:ext cx="3392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42238"/>
                </a:solidFill>
              </a:rPr>
              <a:t>TYPE_TOAST</a:t>
            </a:r>
            <a:endParaRPr lang="en-US">
              <a:ea typeface="Calibri"/>
              <a:cs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289099-312B-A708-F7FA-33CA3DD0D6EE}"/>
              </a:ext>
            </a:extLst>
          </p:cNvPr>
          <p:cNvCxnSpPr>
            <a:cxnSpLocks/>
          </p:cNvCxnSpPr>
          <p:nvPr/>
        </p:nvCxnSpPr>
        <p:spPr>
          <a:xfrm flipV="1">
            <a:off x="3482195" y="3802966"/>
            <a:ext cx="350324" cy="454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Overlays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42080" y="904940"/>
            <a:ext cx="1870580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9" descr="Text&#10;&#10;Description automatically generated">
            <a:extLst>
              <a:ext uri="{FF2B5EF4-FFF2-40B4-BE49-F238E27FC236}">
                <a16:creationId xmlns:a16="http://schemas.microsoft.com/office/drawing/2014/main" id="{4BCEFAA2-BF3F-1686-0BBD-35B32B4D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15" y="1082208"/>
            <a:ext cx="8555892" cy="4771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0AC81-CEBF-A987-C897-6916F729B3E0}"/>
              </a:ext>
            </a:extLst>
          </p:cNvPr>
          <p:cNvSpPr txBox="1"/>
          <p:nvPr/>
        </p:nvSpPr>
        <p:spPr>
          <a:xfrm>
            <a:off x="8448859" y="547186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  <a:latin typeface="Calibri"/>
                <a:ea typeface="Calibri"/>
                <a:cs typeface="Calibri"/>
              </a:rPr>
              <a:t>CVE-2020-0099</a:t>
            </a:r>
            <a:endParaRPr lang="en-US" sz="2800" b="1">
              <a:solidFill>
                <a:srgbClr val="342238"/>
              </a:solidFill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DE010-68B2-6B58-5C75-55B348552666}"/>
              </a:ext>
            </a:extLst>
          </p:cNvPr>
          <p:cNvSpPr txBox="1"/>
          <p:nvPr/>
        </p:nvSpPr>
        <p:spPr>
          <a:xfrm>
            <a:off x="7911552" y="2687873"/>
            <a:ext cx="3635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42238"/>
                </a:solidFill>
                <a:latin typeface="Calibri"/>
                <a:ea typeface="Calibri"/>
                <a:cs typeface="Calibri"/>
              </a:rPr>
              <a:t>TYPE_PRESENTATION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F26E09-4E68-87CC-A239-628E596733D9}"/>
              </a:ext>
            </a:extLst>
          </p:cNvPr>
          <p:cNvCxnSpPr>
            <a:cxnSpLocks/>
          </p:cNvCxnSpPr>
          <p:nvPr/>
        </p:nvCxnSpPr>
        <p:spPr>
          <a:xfrm flipV="1">
            <a:off x="3786664" y="1224793"/>
            <a:ext cx="350323" cy="5937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C91B6B-C2BF-CF93-7B32-2CA4E0D170A8}"/>
              </a:ext>
            </a:extLst>
          </p:cNvPr>
          <p:cNvCxnSpPr>
            <a:cxnSpLocks/>
          </p:cNvCxnSpPr>
          <p:nvPr/>
        </p:nvCxnSpPr>
        <p:spPr>
          <a:xfrm flipV="1">
            <a:off x="3880449" y="2442039"/>
            <a:ext cx="350323" cy="5937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96553F-1B78-6739-84B8-0357F4DDAEEB}"/>
              </a:ext>
            </a:extLst>
          </p:cNvPr>
          <p:cNvCxnSpPr>
            <a:cxnSpLocks/>
          </p:cNvCxnSpPr>
          <p:nvPr/>
        </p:nvCxnSpPr>
        <p:spPr>
          <a:xfrm flipH="1" flipV="1">
            <a:off x="7440940" y="2574901"/>
            <a:ext cx="421445" cy="5937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7607C1-0BA5-8A59-E508-3E54AEF125A8}"/>
              </a:ext>
            </a:extLst>
          </p:cNvPr>
          <p:cNvSpPr txBox="1"/>
          <p:nvPr/>
        </p:nvSpPr>
        <p:spPr>
          <a:xfrm>
            <a:off x="7911551" y="23945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42238"/>
                </a:solidFill>
                <a:latin typeface="Calibri"/>
                <a:ea typeface="Calibri"/>
                <a:cs typeface="Calibri"/>
              </a:rPr>
              <a:t>TYPE_TOAST</a:t>
            </a: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27C8B0-56FC-A6A5-E0FF-649D17214BAE}"/>
              </a:ext>
            </a:extLst>
          </p:cNvPr>
          <p:cNvCxnSpPr>
            <a:cxnSpLocks/>
          </p:cNvCxnSpPr>
          <p:nvPr/>
        </p:nvCxnSpPr>
        <p:spPr>
          <a:xfrm flipH="1" flipV="1">
            <a:off x="7437032" y="2864070"/>
            <a:ext cx="421445" cy="5937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9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2E612C7-B066-4023-9D0A-7C54D1E3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wall, person, posing&#10;&#10;Description automatically generated">
            <a:extLst>
              <a:ext uri="{FF2B5EF4-FFF2-40B4-BE49-F238E27FC236}">
                <a16:creationId xmlns:a16="http://schemas.microsoft.com/office/drawing/2014/main" id="{8800584B-8F0E-FE85-8F47-9617B5EC4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t="5472" b="21698"/>
          <a:stretch/>
        </p:blipFill>
        <p:spPr>
          <a:xfrm>
            <a:off x="7860754" y="2487911"/>
            <a:ext cx="3054485" cy="3054485"/>
          </a:xfrm>
          <a:custGeom>
            <a:avLst/>
            <a:gdLst/>
            <a:ahLst/>
            <a:cxnLst/>
            <a:rect l="l" t="t" r="r" b="b"/>
            <a:pathLst>
              <a:path w="4639824" h="4639824">
                <a:moveTo>
                  <a:pt x="2319912" y="0"/>
                </a:moveTo>
                <a:cubicBezTo>
                  <a:pt x="3601164" y="0"/>
                  <a:pt x="4639824" y="1038660"/>
                  <a:pt x="4639824" y="2319912"/>
                </a:cubicBezTo>
                <a:cubicBezTo>
                  <a:pt x="4639824" y="3601164"/>
                  <a:pt x="3601164" y="4639824"/>
                  <a:pt x="2319912" y="4639824"/>
                </a:cubicBezTo>
                <a:cubicBezTo>
                  <a:pt x="1038660" y="4639824"/>
                  <a:pt x="0" y="3601164"/>
                  <a:pt x="0" y="2319912"/>
                </a:cubicBezTo>
                <a:cubicBezTo>
                  <a:pt x="0" y="1038660"/>
                  <a:pt x="1038660" y="0"/>
                  <a:pt x="2319912" y="0"/>
                </a:cubicBezTo>
                <a:close/>
              </a:path>
            </a:pathLst>
          </a:cu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4DE0FBC4-76C2-4FA1-A14B-AF5A773FF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0989" y="3278650"/>
            <a:ext cx="530750" cy="530750"/>
          </a:xfrm>
          <a:prstGeom prst="ellipse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2F627A6-6D64-474C-B65E-BA7460149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9294526" y="3974731"/>
            <a:ext cx="2446744" cy="2452562"/>
          </a:xfrm>
          <a:custGeom>
            <a:avLst/>
            <a:gdLst>
              <a:gd name="connsiteX0" fmla="*/ 0 w 2446744"/>
              <a:gd name="connsiteY0" fmla="*/ 0 h 2452562"/>
              <a:gd name="connsiteX1" fmla="*/ 230730 w 2446744"/>
              <a:gd name="connsiteY1" fmla="*/ 35214 h 2452562"/>
              <a:gd name="connsiteX2" fmla="*/ 2410483 w 2446744"/>
              <a:gd name="connsiteY2" fmla="*/ 2214968 h 2452562"/>
              <a:gd name="connsiteX3" fmla="*/ 2446744 w 2446744"/>
              <a:gd name="connsiteY3" fmla="*/ 2452562 h 2452562"/>
              <a:gd name="connsiteX4" fmla="*/ 1847625 w 2446744"/>
              <a:gd name="connsiteY4" fmla="*/ 2452562 h 2452562"/>
              <a:gd name="connsiteX5" fmla="*/ 1829601 w 2446744"/>
              <a:gd name="connsiteY5" fmla="*/ 2334463 h 2452562"/>
              <a:gd name="connsiteX6" fmla="*/ 111235 w 2446744"/>
              <a:gd name="connsiteY6" fmla="*/ 616095 h 2452562"/>
              <a:gd name="connsiteX7" fmla="*/ 0 w 2446744"/>
              <a:gd name="connsiteY7" fmla="*/ 599119 h 24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6744" h="2452562">
                <a:moveTo>
                  <a:pt x="0" y="0"/>
                </a:moveTo>
                <a:lnTo>
                  <a:pt x="230730" y="35214"/>
                </a:lnTo>
                <a:cubicBezTo>
                  <a:pt x="1324840" y="259101"/>
                  <a:pt x="2186596" y="1120858"/>
                  <a:pt x="2410483" y="2214968"/>
                </a:cubicBezTo>
                <a:lnTo>
                  <a:pt x="2446744" y="2452562"/>
                </a:lnTo>
                <a:lnTo>
                  <a:pt x="1847625" y="2452562"/>
                </a:lnTo>
                <a:lnTo>
                  <a:pt x="1829601" y="2334463"/>
                </a:lnTo>
                <a:cubicBezTo>
                  <a:pt x="1653104" y="1471942"/>
                  <a:pt x="973755" y="792593"/>
                  <a:pt x="111235" y="616095"/>
                </a:cubicBezTo>
                <a:lnTo>
                  <a:pt x="0" y="599119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133BAD-FBF4-72E6-6EB7-0677AC8F54D9}"/>
              </a:ext>
            </a:extLst>
          </p:cNvPr>
          <p:cNvSpPr>
            <a:spLocks noGrp="1"/>
          </p:cNvSpPr>
          <p:nvPr/>
        </p:nvSpPr>
        <p:spPr>
          <a:xfrm>
            <a:off x="155829" y="127349"/>
            <a:ext cx="4613300" cy="926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b="1">
                <a:solidFill>
                  <a:srgbClr val="342238"/>
                </a:solidFill>
                <a:latin typeface="Arial Nova"/>
                <a:cs typeface="Calibri Light"/>
              </a:rPr>
              <a:t>about://me</a:t>
            </a:r>
            <a:endParaRPr lang="en-US" sz="4400" b="1">
              <a:solidFill>
                <a:srgbClr val="342238"/>
              </a:solidFill>
              <a:latin typeface="Arial Nova"/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E478B5-E48B-3FF6-A856-841497D39D9C}"/>
              </a:ext>
            </a:extLst>
          </p:cNvPr>
          <p:cNvCxnSpPr/>
          <p:nvPr/>
        </p:nvCxnSpPr>
        <p:spPr>
          <a:xfrm flipV="1">
            <a:off x="193288" y="921835"/>
            <a:ext cx="7577253" cy="3345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9ACDAFF3-3566-60B3-AD1B-DE3FCE90040F}"/>
              </a:ext>
            </a:extLst>
          </p:cNvPr>
          <p:cNvSpPr txBox="1">
            <a:spLocks/>
          </p:cNvSpPr>
          <p:nvPr/>
        </p:nvSpPr>
        <p:spPr>
          <a:xfrm>
            <a:off x="568082" y="1191969"/>
            <a:ext cx="6732350" cy="561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/>
              <a:buChar char="o"/>
            </a:pPr>
            <a:r>
              <a:rPr lang="en-US" sz="2800" b="1">
                <a:solidFill>
                  <a:srgbClr val="342238"/>
                </a:solidFill>
                <a:cs typeface="Calibri"/>
              </a:rPr>
              <a:t>Engaged in computer security since 2002</a:t>
            </a:r>
            <a:endParaRPr lang="en-US" sz="2800">
              <a:cs typeface="Calibri" panose="020F0502020204030204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746E22F-1684-8EC6-DC0D-0E61D26ED731}"/>
              </a:ext>
            </a:extLst>
          </p:cNvPr>
          <p:cNvSpPr txBox="1">
            <a:spLocks/>
          </p:cNvSpPr>
          <p:nvPr/>
        </p:nvSpPr>
        <p:spPr>
          <a:xfrm>
            <a:off x="568084" y="1772763"/>
            <a:ext cx="6732350" cy="1212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anose="020B0604020202020204" pitchFamily="34" charset="0"/>
              <a:buChar char="o"/>
            </a:pPr>
            <a:r>
              <a:rPr lang="en-US" sz="2800" b="1">
                <a:solidFill>
                  <a:srgbClr val="342238"/>
                </a:solidFill>
                <a:cs typeface="Calibri"/>
              </a:rPr>
              <a:t>Focus on Android Security for the last 5 years</a:t>
            </a:r>
            <a:endParaRPr lang="en-US" sz="280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5256278-37E7-50D1-E558-C94D74F3CADF}"/>
              </a:ext>
            </a:extLst>
          </p:cNvPr>
          <p:cNvSpPr txBox="1">
            <a:spLocks/>
          </p:cNvSpPr>
          <p:nvPr/>
        </p:nvSpPr>
        <p:spPr>
          <a:xfrm>
            <a:off x="567480" y="2765148"/>
            <a:ext cx="7009441" cy="1212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anose="020B0604020202020204" pitchFamily="34" charset="0"/>
              <a:buChar char="o"/>
            </a:pPr>
            <a:r>
              <a:rPr lang="en-US" sz="2800" b="1">
                <a:solidFill>
                  <a:srgbClr val="342238"/>
                </a:solidFill>
                <a:cs typeface="Calibri"/>
              </a:rPr>
              <a:t>Previously leading a malware research team</a:t>
            </a:r>
            <a:endParaRPr lang="en-US" sz="2800">
              <a:cs typeface="Calibri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B254AAD-5726-F938-166E-4156456EAE2F}"/>
              </a:ext>
            </a:extLst>
          </p:cNvPr>
          <p:cNvSpPr>
            <a:spLocks noGrp="1"/>
          </p:cNvSpPr>
          <p:nvPr/>
        </p:nvSpPr>
        <p:spPr>
          <a:xfrm>
            <a:off x="568773" y="3778285"/>
            <a:ext cx="7169106" cy="933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/>
              <a:buChar char="o"/>
            </a:pPr>
            <a:r>
              <a:rPr lang="en-US" sz="2800" b="1">
                <a:solidFill>
                  <a:srgbClr val="342238"/>
                </a:solidFill>
                <a:cs typeface="Calibri"/>
              </a:rPr>
              <a:t>Senior Security Researcher @Microsoft</a:t>
            </a:r>
            <a:endParaRPr lang="en-US" sz="2800"/>
          </a:p>
        </p:txBody>
      </p:sp>
      <p:pic>
        <p:nvPicPr>
          <p:cNvPr id="16" name="Picture 23">
            <a:extLst>
              <a:ext uri="{FF2B5EF4-FFF2-40B4-BE49-F238E27FC236}">
                <a16:creationId xmlns:a16="http://schemas.microsoft.com/office/drawing/2014/main" id="{EC7385D2-A000-8E4F-3292-6283CFF2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259" y="702190"/>
            <a:ext cx="495300" cy="485775"/>
          </a:xfrm>
          <a:prstGeom prst="rect">
            <a:avLst/>
          </a:prstGeom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id="{7AA6C3B8-BCF3-E3BD-11C1-E8BD8B7E28EA}"/>
              </a:ext>
            </a:extLst>
          </p:cNvPr>
          <p:cNvSpPr txBox="1"/>
          <p:nvPr/>
        </p:nvSpPr>
        <p:spPr>
          <a:xfrm>
            <a:off x="8322599" y="454472"/>
            <a:ext cx="1553737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>
                <a:solidFill>
                  <a:srgbClr val="002060"/>
                </a:solidFill>
                <a:cs typeface="Calibri"/>
              </a:rPr>
            </a:br>
            <a:r>
              <a:rPr lang="en-US">
                <a:solidFill>
                  <a:srgbClr val="002060"/>
                </a:solidFill>
              </a:rPr>
              <a:t>@Ch0pin</a:t>
            </a:r>
            <a:r>
              <a:rPr lang="en-US">
                <a:solidFill>
                  <a:srgbClr val="002060"/>
                </a:solidFill>
                <a:cs typeface="Calibri"/>
              </a:rPr>
              <a:t>​</a:t>
            </a:r>
            <a:br>
              <a:rPr lang="en-US">
                <a:solidFill>
                  <a:srgbClr val="002060"/>
                </a:solidFill>
                <a:cs typeface="Calibri"/>
              </a:rPr>
            </a:br>
            <a:endParaRPr lang="en-US">
              <a:solidFill>
                <a:srgbClr val="002060"/>
              </a:solidFill>
              <a:latin typeface="Calibri Light"/>
              <a:cs typeface="Calibri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B7607150-7BF9-BA24-51F0-078C0194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573" y="751299"/>
            <a:ext cx="338076" cy="3380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0DEF23-6D1B-737E-0017-57F26EC34496}"/>
              </a:ext>
            </a:extLst>
          </p:cNvPr>
          <p:cNvSpPr txBox="1"/>
          <p:nvPr/>
        </p:nvSpPr>
        <p:spPr>
          <a:xfrm>
            <a:off x="9959439" y="756061"/>
            <a:ext cx="1229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/Ch0pin 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116D9-F56C-423A-6BBA-804B2642B558}"/>
              </a:ext>
            </a:extLst>
          </p:cNvPr>
          <p:cNvSpPr txBox="1"/>
          <p:nvPr/>
        </p:nvSpPr>
        <p:spPr>
          <a:xfrm>
            <a:off x="8326582" y="1339932"/>
            <a:ext cx="29807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2060"/>
                </a:solidFill>
                <a:latin typeface="Calibri"/>
                <a:cs typeface="Calibri"/>
              </a:rPr>
              <a:t>@ch0pin@infosec.exchange</a:t>
            </a:r>
          </a:p>
        </p:txBody>
      </p:sp>
      <p:pic>
        <p:nvPicPr>
          <p:cNvPr id="29" name="Picture 30" descr="Icon&#10;&#10;Description automatically generated">
            <a:extLst>
              <a:ext uri="{FF2B5EF4-FFF2-40B4-BE49-F238E27FC236}">
                <a16:creationId xmlns:a16="http://schemas.microsoft.com/office/drawing/2014/main" id="{B51C4BF0-DFB8-34AF-14CE-BB94B7BDC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049" y="1315192"/>
            <a:ext cx="447306" cy="39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66D887-3D46-BD65-C871-DEE32D68DD78}"/>
              </a:ext>
            </a:extLst>
          </p:cNvPr>
          <p:cNvSpPr txBox="1"/>
          <p:nvPr/>
        </p:nvSpPr>
        <p:spPr>
          <a:xfrm>
            <a:off x="570570" y="4942778"/>
            <a:ext cx="57865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ourier New"/>
              <a:buChar char="o"/>
            </a:pPr>
            <a:r>
              <a:rPr lang="en-US" sz="2800" b="1">
                <a:solidFill>
                  <a:srgbClr val="342238"/>
                </a:solidFill>
                <a:cs typeface="Calibri"/>
              </a:rPr>
              <a:t>Father of two​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C2696EB-1D6F-49FE-35F9-2115A2E2CF6E}"/>
              </a:ext>
            </a:extLst>
          </p:cNvPr>
          <p:cNvSpPr txBox="1">
            <a:spLocks/>
          </p:cNvSpPr>
          <p:nvPr/>
        </p:nvSpPr>
        <p:spPr>
          <a:xfrm>
            <a:off x="572126" y="5652045"/>
            <a:ext cx="6947777" cy="595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Courier New" panose="020B0604020202020204" pitchFamily="34" charset="0"/>
              <a:buChar char="o"/>
            </a:pPr>
            <a:r>
              <a:rPr lang="en-US" sz="2800" b="1">
                <a:solidFill>
                  <a:srgbClr val="342238"/>
                </a:solidFill>
                <a:cs typeface="Calibri"/>
              </a:rPr>
              <a:t>Musician, guitarist, pianist </a:t>
            </a:r>
          </a:p>
        </p:txBody>
      </p:sp>
    </p:spTree>
    <p:extLst>
      <p:ext uri="{BB962C8B-B14F-4D97-AF65-F5344CB8AC3E}">
        <p14:creationId xmlns:p14="http://schemas.microsoft.com/office/powerpoint/2010/main" val="1675382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Task Hijacking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716422" y="895648"/>
            <a:ext cx="2762678" cy="1305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591D7C-BA1F-A883-F4B5-E3432123EC83}"/>
              </a:ext>
            </a:extLst>
          </p:cNvPr>
          <p:cNvSpPr txBox="1"/>
          <p:nvPr/>
        </p:nvSpPr>
        <p:spPr>
          <a:xfrm>
            <a:off x="3683619" y="1007327"/>
            <a:ext cx="69249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 panose="020F0502020204030204"/>
                <a:cs typeface="Calibri" panose="020F0502020204030204"/>
              </a:rPr>
              <a:t>Abuse task state transition conditions, i.e. </a:t>
            </a:r>
            <a:r>
              <a:rPr lang="en-US" sz="2400" err="1">
                <a:ea typeface="Calibri" panose="020F0502020204030204"/>
                <a:cs typeface="Calibri" panose="020F0502020204030204"/>
              </a:rPr>
              <a:t>taskAfinity</a:t>
            </a:r>
            <a:r>
              <a:rPr lang="en-US" sz="2400">
                <a:ea typeface="Calibri" panose="020F0502020204030204"/>
                <a:cs typeface="Calibri" panose="020F0502020204030204"/>
              </a:rPr>
              <a:t> and </a:t>
            </a:r>
            <a:r>
              <a:rPr lang="en-US" sz="2400" err="1">
                <a:ea typeface="Calibri" panose="020F0502020204030204"/>
                <a:cs typeface="Calibri" panose="020F0502020204030204"/>
              </a:rPr>
              <a:t>allowTaskReparenting</a:t>
            </a:r>
            <a:r>
              <a:rPr lang="en-US" sz="2400">
                <a:ea typeface="Calibri" panose="020F0502020204030204"/>
                <a:cs typeface="Calibri" panose="020F0502020204030204"/>
              </a:rPr>
              <a:t> to hijack a victim app's UI (</a:t>
            </a:r>
            <a:r>
              <a:rPr lang="en-US" sz="2400" err="1">
                <a:ea typeface="Calibri" panose="020F0502020204030204"/>
                <a:cs typeface="Calibri" panose="020F0502020204030204"/>
              </a:rPr>
              <a:t>StrandHogg</a:t>
            </a:r>
            <a:r>
              <a:rPr lang="en-US" sz="2400">
                <a:ea typeface="Calibri" panose="020F0502020204030204"/>
                <a:cs typeface="Calibri" panose="020F0502020204030204"/>
              </a:rPr>
              <a:t> attack).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A5AAFEB8-992F-34B1-4328-0D40812DC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20" y="2250039"/>
            <a:ext cx="6265126" cy="3305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F5440-D9CB-E01D-5B65-9C0B01BD1799}"/>
              </a:ext>
            </a:extLst>
          </p:cNvPr>
          <p:cNvSpPr txBox="1"/>
          <p:nvPr/>
        </p:nvSpPr>
        <p:spPr>
          <a:xfrm>
            <a:off x="4138964" y="5560741"/>
            <a:ext cx="57633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i="1">
                <a:solidFill>
                  <a:srgbClr val="342238"/>
                </a:solidFill>
                <a:cs typeface="Calibri"/>
              </a:rPr>
              <a:t>Hijacked task state</a:t>
            </a:r>
            <a:endParaRPr lang="en-US">
              <a:cs typeface="Calibri" panose="020F0502020204030204"/>
            </a:endParaRPr>
          </a:p>
          <a:p>
            <a:r>
              <a:rPr lang="en-US" sz="1200" i="1">
                <a:solidFill>
                  <a:srgbClr val="342238"/>
                </a:solidFill>
                <a:ea typeface="Calibri"/>
                <a:cs typeface="Calibri"/>
              </a:rPr>
              <a:t>Source : </a:t>
            </a:r>
            <a:r>
              <a:rPr lang="en-US" sz="1200" i="1" err="1">
                <a:solidFill>
                  <a:srgbClr val="342238"/>
                </a:solidFill>
                <a:ea typeface="Calibri"/>
                <a:cs typeface="Calibri"/>
              </a:rPr>
              <a:t>Chuangang</a:t>
            </a:r>
            <a:r>
              <a:rPr lang="en-US" sz="1200" i="1">
                <a:solidFill>
                  <a:srgbClr val="342238"/>
                </a:solidFill>
                <a:ea typeface="Calibri"/>
                <a:cs typeface="Calibri"/>
              </a:rPr>
              <a:t> Et al. Towards Discovering and Understanding Task Hijack in Android</a:t>
            </a:r>
            <a:endParaRPr lang="en-US" sz="1200" i="1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3911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Task Hijacking (example)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716422" y="908704"/>
            <a:ext cx="4463238" cy="3340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591D7C-BA1F-A883-F4B5-E3432123EC83}"/>
              </a:ext>
            </a:extLst>
          </p:cNvPr>
          <p:cNvSpPr txBox="1"/>
          <p:nvPr/>
        </p:nvSpPr>
        <p:spPr>
          <a:xfrm>
            <a:off x="3646448" y="1081668"/>
            <a:ext cx="34773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 panose="020F0502020204030204"/>
                <a:cs typeface="Calibri" panose="020F0502020204030204"/>
              </a:rPr>
              <a:t>Victim</a:t>
            </a:r>
            <a:r>
              <a:rPr lang="en-US" sz="2400">
                <a:ea typeface="Calibri" panose="020F0502020204030204"/>
                <a:cs typeface="Calibri" panose="020F0502020204030204"/>
              </a:rPr>
              <a:t>: </a:t>
            </a:r>
            <a:r>
              <a:rPr lang="en-US" sz="2400" err="1">
                <a:ea typeface="Calibri" panose="020F0502020204030204"/>
                <a:cs typeface="Calibri" panose="020F0502020204030204"/>
              </a:rPr>
              <a:t>com.secure.app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6C404-D017-C051-851A-99CD4B34B91E}"/>
              </a:ext>
            </a:extLst>
          </p:cNvPr>
          <p:cNvSpPr txBox="1"/>
          <p:nvPr/>
        </p:nvSpPr>
        <p:spPr>
          <a:xfrm>
            <a:off x="5913863" y="2475570"/>
            <a:ext cx="41463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 panose="020F0502020204030204"/>
                <a:cs typeface="Calibri" panose="020F0502020204030204"/>
              </a:rPr>
              <a:t>A1</a:t>
            </a:r>
            <a:r>
              <a:rPr lang="en-US" sz="2400">
                <a:ea typeface="Calibri" panose="020F0502020204030204"/>
                <a:cs typeface="Calibri" panose="020F0502020204030204"/>
              </a:rPr>
              <a:t>.taskAfinity: </a:t>
            </a:r>
            <a:r>
              <a:rPr lang="en-US" sz="2400" err="1">
                <a:ea typeface="Calibri" panose="020F0502020204030204"/>
                <a:cs typeface="Calibri" panose="020F0502020204030204"/>
              </a:rPr>
              <a:t>com.secure.app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" name="Picture 24" descr="Icon&#10;&#10;Description automatically generated">
            <a:extLst>
              <a:ext uri="{FF2B5EF4-FFF2-40B4-BE49-F238E27FC236}">
                <a16:creationId xmlns:a16="http://schemas.microsoft.com/office/drawing/2014/main" id="{CD80729C-A455-1CAD-CF74-FB9B277C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781" y="2755511"/>
            <a:ext cx="1254048" cy="1254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20FF5F-2B2B-B7CD-5DC9-C4C6D85B9033}"/>
              </a:ext>
            </a:extLst>
          </p:cNvPr>
          <p:cNvSpPr txBox="1"/>
          <p:nvPr/>
        </p:nvSpPr>
        <p:spPr>
          <a:xfrm>
            <a:off x="5913863" y="3906643"/>
            <a:ext cx="41463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 panose="020F0502020204030204"/>
                <a:cs typeface="Calibri" panose="020F0502020204030204"/>
              </a:rPr>
              <a:t>A1</a:t>
            </a:r>
            <a:r>
              <a:rPr lang="en-US" sz="2400">
                <a:ea typeface="Calibri" panose="020F0502020204030204"/>
                <a:cs typeface="Calibri" panose="020F0502020204030204"/>
              </a:rPr>
              <a:t>.allowTaskReparenting: true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FEC311-1170-55D1-B11C-B3C90721E080}"/>
              </a:ext>
            </a:extLst>
          </p:cNvPr>
          <p:cNvCxnSpPr/>
          <p:nvPr/>
        </p:nvCxnSpPr>
        <p:spPr>
          <a:xfrm flipV="1">
            <a:off x="5053362" y="2854714"/>
            <a:ext cx="821473" cy="423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B12C9E-6E70-9BC5-EF3C-CC9A6F9A6D18}"/>
              </a:ext>
            </a:extLst>
          </p:cNvPr>
          <p:cNvCxnSpPr/>
          <p:nvPr/>
        </p:nvCxnSpPr>
        <p:spPr>
          <a:xfrm>
            <a:off x="5057080" y="3542370"/>
            <a:ext cx="756424" cy="47764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0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Activity switching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716422" y="908704"/>
            <a:ext cx="3273775" cy="55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591D7C-BA1F-A883-F4B5-E3432123EC83}"/>
              </a:ext>
            </a:extLst>
          </p:cNvPr>
          <p:cNvSpPr txBox="1"/>
          <p:nvPr/>
        </p:nvSpPr>
        <p:spPr>
          <a:xfrm>
            <a:off x="3683619" y="1007327"/>
            <a:ext cx="69249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Abusing APIs used to bring an activity to the top of the screen (</a:t>
            </a:r>
            <a:r>
              <a:rPr lang="en-US" sz="2400" err="1"/>
              <a:t>startActivity</a:t>
            </a:r>
            <a:r>
              <a:rPr lang="en-US" sz="2400"/>
              <a:t>, </a:t>
            </a:r>
            <a:r>
              <a:rPr lang="en-US" sz="2400" err="1"/>
              <a:t>moveTaskTo</a:t>
            </a:r>
            <a:r>
              <a:rPr lang="en-US" sz="2400"/>
              <a:t> etc.)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62" descr="Shape&#10;&#10;Description automatically generated">
            <a:extLst>
              <a:ext uri="{FF2B5EF4-FFF2-40B4-BE49-F238E27FC236}">
                <a16:creationId xmlns:a16="http://schemas.microsoft.com/office/drawing/2014/main" id="{989C40F7-1D9E-8121-B0BB-7BE36AF1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49" y="1994091"/>
            <a:ext cx="2046015" cy="4034883"/>
          </a:xfrm>
          <a:prstGeom prst="rect">
            <a:avLst/>
          </a:prstGeom>
        </p:spPr>
      </p:pic>
      <p:pic>
        <p:nvPicPr>
          <p:cNvPr id="10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9C2159-81C0-C420-DD6C-82D2E8DD0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238" y="2642374"/>
            <a:ext cx="1714500" cy="2781300"/>
          </a:xfrm>
          <a:prstGeom prst="rect">
            <a:avLst/>
          </a:prstGeom>
        </p:spPr>
      </p:pic>
      <p:pic>
        <p:nvPicPr>
          <p:cNvPr id="18" name="Graphic 19" descr="Bank with solid fill">
            <a:extLst>
              <a:ext uri="{FF2B5EF4-FFF2-40B4-BE49-F238E27FC236}">
                <a16:creationId xmlns:a16="http://schemas.microsoft.com/office/drawing/2014/main" id="{D9B48EE1-38DE-8ACD-D9C9-CE5DA87AA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654" y="2330605"/>
            <a:ext cx="310376" cy="319669"/>
          </a:xfrm>
          <a:prstGeom prst="rect">
            <a:avLst/>
          </a:prstGeom>
        </p:spPr>
      </p:pic>
      <p:pic>
        <p:nvPicPr>
          <p:cNvPr id="20" name="Picture 62" descr="Shape&#10;&#10;Description automatically generated">
            <a:extLst>
              <a:ext uri="{FF2B5EF4-FFF2-40B4-BE49-F238E27FC236}">
                <a16:creationId xmlns:a16="http://schemas.microsoft.com/office/drawing/2014/main" id="{83AA458E-7AFD-9A68-1275-4C033265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8" y="1930751"/>
            <a:ext cx="2046015" cy="4034883"/>
          </a:xfrm>
          <a:prstGeom prst="rect">
            <a:avLst/>
          </a:prstGeom>
        </p:spPr>
      </p:pic>
      <p:pic>
        <p:nvPicPr>
          <p:cNvPr id="21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9F4373-889D-B4C6-C839-D54618A6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55" y="2641349"/>
            <a:ext cx="1714500" cy="2781300"/>
          </a:xfrm>
          <a:prstGeom prst="rect">
            <a:avLst/>
          </a:prstGeom>
        </p:spPr>
      </p:pic>
      <p:pic>
        <p:nvPicPr>
          <p:cNvPr id="23" name="Picture 23" descr="Icon&#10;&#10;Description automatically generated">
            <a:extLst>
              <a:ext uri="{FF2B5EF4-FFF2-40B4-BE49-F238E27FC236}">
                <a16:creationId xmlns:a16="http://schemas.microsoft.com/office/drawing/2014/main" id="{9389FF0A-54CB-6A10-555F-47CCA263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092" y="2311555"/>
            <a:ext cx="421889" cy="422818"/>
          </a:xfrm>
          <a:prstGeom prst="rect">
            <a:avLst/>
          </a:prstGeom>
        </p:spPr>
      </p:pic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C0E732D-EBBD-DA1A-B126-EEEF77E9D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635" y="4186585"/>
            <a:ext cx="1151829" cy="1151829"/>
          </a:xfrm>
          <a:prstGeom prst="rect">
            <a:avLst/>
          </a:prstGeom>
        </p:spPr>
      </p:pic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08D8733D-3680-54CC-69E6-42B9F7E72CC4}"/>
              </a:ext>
            </a:extLst>
          </p:cNvPr>
          <p:cNvGraphicFramePr>
            <a:graphicFrameLocks noGrp="1"/>
          </p:cNvGraphicFramePr>
          <p:nvPr/>
        </p:nvGraphicFramePr>
        <p:xfrm>
          <a:off x="6342070" y="2943327"/>
          <a:ext cx="201682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6822">
                  <a:extLst>
                    <a:ext uri="{9D8B030D-6E8A-4147-A177-3AD203B41FA5}">
                      <a16:colId xmlns:a16="http://schemas.microsoft.com/office/drawing/2014/main" val="4051422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com.example.app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2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chemeClr val="bg1"/>
                          </a:solidFill>
                        </a:rPr>
                        <a:t>com.ackme.bank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6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com.foo.bar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36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E7C95644-E31F-4DC7-5523-5DFF0F7C3F66}"/>
              </a:ext>
            </a:extLst>
          </p:cNvPr>
          <p:cNvSpPr txBox="1"/>
          <p:nvPr/>
        </p:nvSpPr>
        <p:spPr>
          <a:xfrm>
            <a:off x="6326458" y="2488581"/>
            <a:ext cx="18603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420647"/>
                </a:solidFill>
              </a:rPr>
              <a:t>Foreground</a:t>
            </a:r>
            <a:endParaRPr lang="en-US" b="1">
              <a:solidFill>
                <a:srgbClr val="420647"/>
              </a:solidFill>
              <a:ea typeface="Calibri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21AD8C-258C-5596-B8F4-BD2B093F2241}"/>
              </a:ext>
            </a:extLst>
          </p:cNvPr>
          <p:cNvSpPr txBox="1"/>
          <p:nvPr/>
        </p:nvSpPr>
        <p:spPr>
          <a:xfrm>
            <a:off x="6053254" y="56536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420647"/>
                </a:solidFill>
              </a:rPr>
              <a:t>startActivity</a:t>
            </a:r>
            <a:r>
              <a:rPr lang="en-US">
                <a:solidFill>
                  <a:srgbClr val="420647"/>
                </a:solidFill>
              </a:rPr>
              <a:t>(</a:t>
            </a:r>
            <a:r>
              <a:rPr lang="en-US" err="1">
                <a:solidFill>
                  <a:srgbClr val="420647"/>
                </a:solidFill>
              </a:rPr>
              <a:t>evilIntent</a:t>
            </a:r>
            <a:r>
              <a:rPr lang="en-US">
                <a:solidFill>
                  <a:srgbClr val="420647"/>
                </a:solidFill>
              </a:rPr>
              <a:t>)</a:t>
            </a:r>
            <a:endParaRPr lang="en-US">
              <a:solidFill>
                <a:srgbClr val="420647"/>
              </a:solidFill>
              <a:ea typeface="Calibri"/>
              <a:cs typeface="Calibri"/>
            </a:endParaRPr>
          </a:p>
        </p:txBody>
      </p: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EE0F61FE-A01B-938C-4A9F-BB4426C89C9D}"/>
              </a:ext>
            </a:extLst>
          </p:cNvPr>
          <p:cNvSpPr/>
          <p:nvPr/>
        </p:nvSpPr>
        <p:spPr>
          <a:xfrm rot="-720000">
            <a:off x="8242609" y="6105293"/>
            <a:ext cx="780585" cy="3066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6276689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Activity Switching (restrictions)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725714" y="914233"/>
            <a:ext cx="5745629" cy="2234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50B160-6CE5-55EF-9FF8-66CFEB15C7B9}"/>
              </a:ext>
            </a:extLst>
          </p:cNvPr>
          <p:cNvSpPr txBox="1"/>
          <p:nvPr/>
        </p:nvSpPr>
        <p:spPr>
          <a:xfrm>
            <a:off x="2745058" y="1527718"/>
            <a:ext cx="67204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/>
              <a:t>(A) No visibility on which app is on top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43CCF-B014-998E-B0BF-EEF0E82DF2A1}"/>
              </a:ext>
            </a:extLst>
          </p:cNvPr>
          <p:cNvSpPr txBox="1"/>
          <p:nvPr/>
        </p:nvSpPr>
        <p:spPr>
          <a:xfrm>
            <a:off x="2531326" y="2456986"/>
            <a:ext cx="723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/>
              <a:t>(B) Can't start an activity from the background 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A0334-8B63-2647-F665-A82DE63EB3E5}"/>
              </a:ext>
            </a:extLst>
          </p:cNvPr>
          <p:cNvSpPr txBox="1"/>
          <p:nvPr/>
        </p:nvSpPr>
        <p:spPr>
          <a:xfrm>
            <a:off x="4131812" y="3195635"/>
            <a:ext cx="21112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>
                <a:ea typeface="Calibri" panose="020F0502020204030204"/>
                <a:cs typeface="Calibri" panose="020F0502020204030204"/>
              </a:rPr>
              <a:t>Exceptions: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CA1E4-D76B-FFF6-B888-0640E7554832}"/>
              </a:ext>
            </a:extLst>
          </p:cNvPr>
          <p:cNvSpPr txBox="1"/>
          <p:nvPr/>
        </p:nvSpPr>
        <p:spPr>
          <a:xfrm>
            <a:off x="4138961" y="3878767"/>
            <a:ext cx="45831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/>
              <a:t>Accessibility service (A, B)</a:t>
            </a: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D343AB-B4A0-3381-15B7-7E5A722FB39B}"/>
              </a:ext>
            </a:extLst>
          </p:cNvPr>
          <p:cNvSpPr txBox="1"/>
          <p:nvPr/>
        </p:nvSpPr>
        <p:spPr>
          <a:xfrm>
            <a:off x="4144823" y="4480552"/>
            <a:ext cx="45831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/>
              <a:t>Usage Stats (A)</a:t>
            </a: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485B21-A1E1-7257-E6FB-06148EE8B6A1}"/>
              </a:ext>
            </a:extLst>
          </p:cNvPr>
          <p:cNvSpPr txBox="1"/>
          <p:nvPr/>
        </p:nvSpPr>
        <p:spPr>
          <a:xfrm>
            <a:off x="4140916" y="5053029"/>
            <a:ext cx="23459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/>
              <a:t>SAW (B)</a:t>
            </a: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15195-FE4F-0405-A83F-66CFFA255625}"/>
              </a:ext>
            </a:extLst>
          </p:cNvPr>
          <p:cNvSpPr txBox="1"/>
          <p:nvPr/>
        </p:nvSpPr>
        <p:spPr>
          <a:xfrm>
            <a:off x="4137008" y="5596198"/>
            <a:ext cx="3957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/>
              <a:t>Full Screen Intents (B)</a:t>
            </a: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en-US" sz="24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356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6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Online Media 1" title="No A11y abuse">
            <a:hlinkClick r:id="" action="ppaction://media"/>
            <a:extLst>
              <a:ext uri="{FF2B5EF4-FFF2-40B4-BE49-F238E27FC236}">
                <a16:creationId xmlns:a16="http://schemas.microsoft.com/office/drawing/2014/main" id="{1E2E9C20-E8B3-D0A8-9E4C-58BEA46525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24782" y="44451"/>
            <a:ext cx="10160001" cy="68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 behavior so far unnoticed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725714" y="923525"/>
            <a:ext cx="5104434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93A1562-9ED4-E6DC-E92E-8DBB77EB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302" y="1072166"/>
            <a:ext cx="8023825" cy="2552285"/>
          </a:xfrm>
          <a:prstGeom prst="rect">
            <a:avLst/>
          </a:prstGeo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31C9038F-8487-76C1-7F84-C1FA0F5A0CEB}"/>
              </a:ext>
            </a:extLst>
          </p:cNvPr>
          <p:cNvCxnSpPr/>
          <p:nvPr/>
        </p:nvCxnSpPr>
        <p:spPr>
          <a:xfrm flipH="1">
            <a:off x="4369420" y="2730190"/>
            <a:ext cx="674649" cy="11281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929CE8C-FE2F-70A5-846C-0BD2AC56A6BE}"/>
              </a:ext>
            </a:extLst>
          </p:cNvPr>
          <p:cNvSpPr txBox="1"/>
          <p:nvPr/>
        </p:nvSpPr>
        <p:spPr>
          <a:xfrm>
            <a:off x="3163228" y="3804424"/>
            <a:ext cx="61257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ea typeface="Calibri"/>
                <a:cs typeface="Times New Roman"/>
              </a:rPr>
              <a:t>Retains the current state of its user interface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E529E8E-7813-7CF8-D21D-E459C36FFA8F}"/>
              </a:ext>
            </a:extLst>
          </p:cNvPr>
          <p:cNvCxnSpPr>
            <a:cxnSpLocks/>
          </p:cNvCxnSpPr>
          <p:nvPr/>
        </p:nvCxnSpPr>
        <p:spPr>
          <a:xfrm flipH="1">
            <a:off x="6190786" y="2730189"/>
            <a:ext cx="581722" cy="11281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15D059-D82C-68E4-C60C-91B83235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88" y="4499053"/>
            <a:ext cx="3911522" cy="2088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CCA726-C018-F1E8-3AFD-6A841B0BCBC2}"/>
              </a:ext>
            </a:extLst>
          </p:cNvPr>
          <p:cNvSpPr txBox="1"/>
          <p:nvPr/>
        </p:nvSpPr>
        <p:spPr>
          <a:xfrm>
            <a:off x="7307763" y="6443546"/>
            <a:ext cx="27896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ea typeface="Calibri"/>
                <a:cs typeface="Times New Roman"/>
              </a:rPr>
              <a:t>Back stack remains intact</a:t>
            </a:r>
          </a:p>
        </p:txBody>
      </p:sp>
    </p:spTree>
    <p:extLst>
      <p:ext uri="{BB962C8B-B14F-4D97-AF65-F5344CB8AC3E}">
        <p14:creationId xmlns:p14="http://schemas.microsoft.com/office/powerpoint/2010/main" val="236417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 behavior so far unnoticed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725714" y="923525"/>
            <a:ext cx="5104434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84D4B4-EFFF-0865-1A16-D7EC7763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9" y="1940437"/>
            <a:ext cx="7203687" cy="27819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6FFC36-780B-5512-1232-E5D76D9592EB}"/>
              </a:ext>
            </a:extLst>
          </p:cNvPr>
          <p:cNvCxnSpPr>
            <a:cxnSpLocks/>
          </p:cNvCxnSpPr>
          <p:nvPr/>
        </p:nvCxnSpPr>
        <p:spPr>
          <a:xfrm flipV="1">
            <a:off x="3721615" y="2795256"/>
            <a:ext cx="350323" cy="5937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F8E4BC-35EA-1BBC-3795-8A72F9E14473}"/>
              </a:ext>
            </a:extLst>
          </p:cNvPr>
          <p:cNvCxnSpPr>
            <a:cxnSpLocks/>
          </p:cNvCxnSpPr>
          <p:nvPr/>
        </p:nvCxnSpPr>
        <p:spPr>
          <a:xfrm flipV="1">
            <a:off x="3743917" y="3049876"/>
            <a:ext cx="350323" cy="5937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5B5562-348C-DC03-96BB-C7AC74325B6C}"/>
              </a:ext>
            </a:extLst>
          </p:cNvPr>
          <p:cNvCxnSpPr>
            <a:cxnSpLocks/>
          </p:cNvCxnSpPr>
          <p:nvPr/>
        </p:nvCxnSpPr>
        <p:spPr>
          <a:xfrm flipV="1">
            <a:off x="3734625" y="3291485"/>
            <a:ext cx="350323" cy="5937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1312B4-B036-AC0C-03C0-1B8FB0C00E49}"/>
              </a:ext>
            </a:extLst>
          </p:cNvPr>
          <p:cNvCxnSpPr>
            <a:cxnSpLocks/>
          </p:cNvCxnSpPr>
          <p:nvPr/>
        </p:nvCxnSpPr>
        <p:spPr>
          <a:xfrm flipH="1" flipV="1">
            <a:off x="8158860" y="3527519"/>
            <a:ext cx="328042" cy="1522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B83226-D3A3-2FEA-DE64-E88264C280E4}"/>
              </a:ext>
            </a:extLst>
          </p:cNvPr>
          <p:cNvCxnSpPr>
            <a:cxnSpLocks/>
          </p:cNvCxnSpPr>
          <p:nvPr/>
        </p:nvCxnSpPr>
        <p:spPr>
          <a:xfrm flipH="1" flipV="1">
            <a:off x="8469236" y="3763553"/>
            <a:ext cx="328042" cy="1522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E22ADFE-D671-F282-96BD-4D65585A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10" y="4582687"/>
            <a:ext cx="3827887" cy="2041601"/>
          </a:xfrm>
          <a:prstGeom prst="rect">
            <a:avLst/>
          </a:prstGeom>
        </p:spPr>
      </p:pic>
      <p:pic>
        <p:nvPicPr>
          <p:cNvPr id="26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7A0110-7BF1-16B5-C49C-9E8784B6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032" y="5092738"/>
            <a:ext cx="1328155" cy="134674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D3E1F0-E9CC-799C-2B63-CBBF1D5FC52D}"/>
              </a:ext>
            </a:extLst>
          </p:cNvPr>
          <p:cNvCxnSpPr>
            <a:cxnSpLocks/>
          </p:cNvCxnSpPr>
          <p:nvPr/>
        </p:nvCxnSpPr>
        <p:spPr>
          <a:xfrm flipH="1" flipV="1">
            <a:off x="8867997" y="4030539"/>
            <a:ext cx="328042" cy="1522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10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Online Media 2" title="Universal_Overlays2">
            <a:hlinkClick r:id="" action="ppaction://media"/>
            <a:extLst>
              <a:ext uri="{FF2B5EF4-FFF2-40B4-BE49-F238E27FC236}">
                <a16:creationId xmlns:a16="http://schemas.microsoft.com/office/drawing/2014/main" id="{249215A1-7829-A6E4-36E6-5C0B8B3D39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684" y="-11306"/>
            <a:ext cx="8673170" cy="67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8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Online Media 1" title="Illusion_1">
            <a:hlinkClick r:id="" action="ppaction://media"/>
            <a:extLst>
              <a:ext uri="{FF2B5EF4-FFF2-40B4-BE49-F238E27FC236}">
                <a16:creationId xmlns:a16="http://schemas.microsoft.com/office/drawing/2014/main" id="{EA0B90D0-A80A-A0F7-C25A-69EC1AD021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0" y="-32525"/>
            <a:ext cx="8580242" cy="686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13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0ED9D-7A27-718F-479F-6B86ACAB83A6}"/>
              </a:ext>
            </a:extLst>
          </p:cNvPr>
          <p:cNvSpPr txBox="1"/>
          <p:nvPr/>
        </p:nvSpPr>
        <p:spPr>
          <a:xfrm>
            <a:off x="2903034" y="1072376"/>
            <a:ext cx="74917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No visibility of the application in the foreground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D4505-F626-CB89-143F-EB982AD7B71A}"/>
              </a:ext>
            </a:extLst>
          </p:cNvPr>
          <p:cNvSpPr txBox="1"/>
          <p:nvPr/>
        </p:nvSpPr>
        <p:spPr>
          <a:xfrm>
            <a:off x="2568497" y="2057399"/>
            <a:ext cx="62093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/>
                <a:cs typeface="Calibri"/>
              </a:rPr>
              <a:t>Background activity start restrictions </a:t>
            </a:r>
          </a:p>
        </p:txBody>
      </p:sp>
      <p:pic>
        <p:nvPicPr>
          <p:cNvPr id="8" name="Picture 10" descr="Icon&#10;&#10;Description automatically generated">
            <a:extLst>
              <a:ext uri="{FF2B5EF4-FFF2-40B4-BE49-F238E27FC236}">
                <a16:creationId xmlns:a16="http://schemas.microsoft.com/office/drawing/2014/main" id="{5DA54569-C21C-F7A9-7A49-DCE84D4D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644" y="2901316"/>
            <a:ext cx="2566639" cy="2514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C88DAB-3338-4B42-5D81-49282BC54546}"/>
              </a:ext>
            </a:extLst>
          </p:cNvPr>
          <p:cNvSpPr txBox="1"/>
          <p:nvPr/>
        </p:nvSpPr>
        <p:spPr>
          <a:xfrm>
            <a:off x="2456984" y="3088887"/>
            <a:ext cx="29104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/>
                <a:cs typeface="Calibri"/>
              </a:rPr>
              <a:t>No TapJacking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437792-E4C5-9649-09F5-F1AF07886018}"/>
              </a:ext>
            </a:extLst>
          </p:cNvPr>
          <p:cNvSpPr>
            <a:spLocks noGrp="1"/>
          </p:cNvSpPr>
          <p:nvPr/>
        </p:nvSpPr>
        <p:spPr>
          <a:xfrm>
            <a:off x="3644433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Restrictions</a:t>
            </a:r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F78D3B-8E26-596D-CD34-0F76209CA4A6}"/>
              </a:ext>
            </a:extLst>
          </p:cNvPr>
          <p:cNvCxnSpPr/>
          <p:nvPr/>
        </p:nvCxnSpPr>
        <p:spPr>
          <a:xfrm flipV="1">
            <a:off x="3744299" y="914231"/>
            <a:ext cx="2270166" cy="37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64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2E612C7-B066-4023-9D0A-7C54D1E3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E0FBC4-76C2-4FA1-A14B-AF5A773FF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0989" y="3278650"/>
            <a:ext cx="530750" cy="530750"/>
          </a:xfrm>
          <a:prstGeom prst="ellipse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2F627A6-6D64-474C-B65E-BA7460149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9294526" y="3974731"/>
            <a:ext cx="2446744" cy="2452562"/>
          </a:xfrm>
          <a:custGeom>
            <a:avLst/>
            <a:gdLst>
              <a:gd name="connsiteX0" fmla="*/ 0 w 2446744"/>
              <a:gd name="connsiteY0" fmla="*/ 0 h 2452562"/>
              <a:gd name="connsiteX1" fmla="*/ 230730 w 2446744"/>
              <a:gd name="connsiteY1" fmla="*/ 35214 h 2452562"/>
              <a:gd name="connsiteX2" fmla="*/ 2410483 w 2446744"/>
              <a:gd name="connsiteY2" fmla="*/ 2214968 h 2452562"/>
              <a:gd name="connsiteX3" fmla="*/ 2446744 w 2446744"/>
              <a:gd name="connsiteY3" fmla="*/ 2452562 h 2452562"/>
              <a:gd name="connsiteX4" fmla="*/ 1847625 w 2446744"/>
              <a:gd name="connsiteY4" fmla="*/ 2452562 h 2452562"/>
              <a:gd name="connsiteX5" fmla="*/ 1829601 w 2446744"/>
              <a:gd name="connsiteY5" fmla="*/ 2334463 h 2452562"/>
              <a:gd name="connsiteX6" fmla="*/ 111235 w 2446744"/>
              <a:gd name="connsiteY6" fmla="*/ 616095 h 2452562"/>
              <a:gd name="connsiteX7" fmla="*/ 0 w 2446744"/>
              <a:gd name="connsiteY7" fmla="*/ 599119 h 24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6744" h="2452562">
                <a:moveTo>
                  <a:pt x="0" y="0"/>
                </a:moveTo>
                <a:lnTo>
                  <a:pt x="230730" y="35214"/>
                </a:lnTo>
                <a:cubicBezTo>
                  <a:pt x="1324840" y="259101"/>
                  <a:pt x="2186596" y="1120858"/>
                  <a:pt x="2410483" y="2214968"/>
                </a:cubicBezTo>
                <a:lnTo>
                  <a:pt x="2446744" y="2452562"/>
                </a:lnTo>
                <a:lnTo>
                  <a:pt x="1847625" y="2452562"/>
                </a:lnTo>
                <a:lnTo>
                  <a:pt x="1829601" y="2334463"/>
                </a:lnTo>
                <a:cubicBezTo>
                  <a:pt x="1653104" y="1471942"/>
                  <a:pt x="973755" y="792593"/>
                  <a:pt x="111235" y="616095"/>
                </a:cubicBezTo>
                <a:lnTo>
                  <a:pt x="0" y="599119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5E48C4ED-00C0-9029-C18C-6078F665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153" y="928712"/>
            <a:ext cx="5828983" cy="463942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26739BFC-AA24-000D-A4B6-1FEC6A2A0EB6}"/>
              </a:ext>
            </a:extLst>
          </p:cNvPr>
          <p:cNvSpPr txBox="1">
            <a:spLocks/>
          </p:cNvSpPr>
          <p:nvPr/>
        </p:nvSpPr>
        <p:spPr>
          <a:xfrm>
            <a:off x="2820403" y="787521"/>
            <a:ext cx="4754016" cy="7059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chemeClr val="bg1"/>
                </a:solidFill>
                <a:cs typeface="Calibri"/>
              </a:rPr>
              <a:t>Did you say Android ?</a:t>
            </a:r>
            <a:endParaRPr lang="en-US" sz="280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6277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6090835" cy="5543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Critical Importance Screens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725714" y="923525"/>
            <a:ext cx="5104434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DD7E1D-E6EC-DA3F-A1EC-A8711B2C68D9}"/>
              </a:ext>
            </a:extLst>
          </p:cNvPr>
          <p:cNvSpPr txBox="1"/>
          <p:nvPr/>
        </p:nvSpPr>
        <p:spPr>
          <a:xfrm>
            <a:off x="2484863" y="2670717"/>
            <a:ext cx="6804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Screens which belong to 3rd party apps 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F89EA-B9D3-1819-93AF-A51DB45CACA2}"/>
              </a:ext>
            </a:extLst>
          </p:cNvPr>
          <p:cNvSpPr txBox="1"/>
          <p:nvPr/>
        </p:nvSpPr>
        <p:spPr>
          <a:xfrm>
            <a:off x="2525751" y="3705921"/>
            <a:ext cx="77333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System screens (permission dialogs, settings etc.)</a:t>
            </a:r>
          </a:p>
        </p:txBody>
      </p:sp>
      <p:pic>
        <p:nvPicPr>
          <p:cNvPr id="10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24224BB0-5439-B687-3EE7-5001B560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85" y="1631795"/>
            <a:ext cx="1861801" cy="323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BD9046-3DC3-CD5E-2F44-AAE6B6503947}"/>
              </a:ext>
            </a:extLst>
          </p:cNvPr>
          <p:cNvSpPr txBox="1"/>
          <p:nvPr/>
        </p:nvSpPr>
        <p:spPr>
          <a:xfrm>
            <a:off x="2730190" y="1540726"/>
            <a:ext cx="6804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Request the user to take a critical decision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9E9AD-99B9-625D-17B8-F91D4E5A427E}"/>
              </a:ext>
            </a:extLst>
          </p:cNvPr>
          <p:cNvSpPr txBox="1"/>
          <p:nvPr/>
        </p:nvSpPr>
        <p:spPr>
          <a:xfrm>
            <a:off x="2733907" y="4741126"/>
            <a:ext cx="63082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Single step decision screens (SSDS)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47038-247A-6D10-701F-BDF6CEC9CA96}"/>
              </a:ext>
            </a:extLst>
          </p:cNvPr>
          <p:cNvSpPr txBox="1"/>
          <p:nvPr/>
        </p:nvSpPr>
        <p:spPr>
          <a:xfrm>
            <a:off x="3192965" y="5767038"/>
            <a:ext cx="56367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Multi step decision screens (MSDS)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4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3832714" cy="5543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SSDS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3208727" cy="1482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AFD634-5AC3-6440-3F9C-062B198F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48" y="1040494"/>
            <a:ext cx="6227955" cy="4423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F7173-C635-0291-2A6D-12C4C04CABB8}"/>
              </a:ext>
            </a:extLst>
          </p:cNvPr>
          <p:cNvSpPr txBox="1"/>
          <p:nvPr/>
        </p:nvSpPr>
        <p:spPr>
          <a:xfrm>
            <a:off x="3572107" y="5542156"/>
            <a:ext cx="6209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ea typeface="Calibri"/>
                <a:cs typeface="Calibri"/>
              </a:rPr>
              <a:t>com.google.android.permissioncontroller</a:t>
            </a:r>
            <a:r>
              <a:rPr lang="en-US" sz="2000" b="1">
                <a:ea typeface="Calibri"/>
                <a:cs typeface="Calibri"/>
              </a:rPr>
              <a:t> -&gt; Android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D108F-0649-175C-6FC1-57EFBF71AAEB}"/>
              </a:ext>
            </a:extLst>
          </p:cNvPr>
          <p:cNvSpPr txBox="1"/>
          <p:nvPr/>
        </p:nvSpPr>
        <p:spPr>
          <a:xfrm>
            <a:off x="3575825" y="5871116"/>
            <a:ext cx="6209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ea typeface="Calibri"/>
                <a:cs typeface="Calibri"/>
              </a:rPr>
              <a:t>com.google.android.permission</a:t>
            </a:r>
            <a:r>
              <a:rPr lang="en-US" sz="2000" b="1">
                <a:ea typeface="Calibri"/>
                <a:cs typeface="Calibri"/>
              </a:rPr>
              <a:t>-&gt; Android 11 (APEX)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4D2DF-A50D-6E0F-D5BE-5A7429796E9E}"/>
              </a:ext>
            </a:extLst>
          </p:cNvPr>
          <p:cNvSpPr txBox="1"/>
          <p:nvPr/>
        </p:nvSpPr>
        <p:spPr>
          <a:xfrm>
            <a:off x="4174274" y="6274418"/>
            <a:ext cx="6209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Calibri"/>
                <a:cs typeface="Calibri"/>
              </a:rPr>
              <a:t>(customizable via RROS)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3832714" cy="5543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SSDS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79251" y="932818"/>
            <a:ext cx="3004288" cy="376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A7D2F228-93C1-5F02-3EC1-AF704FE5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52" y="1646908"/>
            <a:ext cx="10195930" cy="3452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2E967E-33C4-5959-E4F2-66266D875BEA}"/>
              </a:ext>
            </a:extLst>
          </p:cNvPr>
          <p:cNvSpPr/>
          <p:nvPr/>
        </p:nvSpPr>
        <p:spPr>
          <a:xfrm>
            <a:off x="6099715" y="2103864"/>
            <a:ext cx="1282393" cy="195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9302A-5078-7EF2-C6FB-3311FB53324B}"/>
              </a:ext>
            </a:extLst>
          </p:cNvPr>
          <p:cNvSpPr/>
          <p:nvPr/>
        </p:nvSpPr>
        <p:spPr>
          <a:xfrm>
            <a:off x="2321310" y="2246971"/>
            <a:ext cx="3094466" cy="325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36C02-BE78-FD3B-DEC5-D04323881141}"/>
              </a:ext>
            </a:extLst>
          </p:cNvPr>
          <p:cNvSpPr txBox="1"/>
          <p:nvPr/>
        </p:nvSpPr>
        <p:spPr>
          <a:xfrm>
            <a:off x="3207835" y="1219197"/>
            <a:ext cx="15723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Calibri"/>
                <a:cs typeface="Calibri"/>
              </a:rPr>
              <a:t>(Android 10)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9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3832714" cy="5543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SSDS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2939240" cy="55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1C2521-DD91-278B-7A0F-38677018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10" y="1298321"/>
            <a:ext cx="8746272" cy="2542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5D4A62-4DA6-8F94-9279-D9EEC595927A}"/>
              </a:ext>
            </a:extLst>
          </p:cNvPr>
          <p:cNvSpPr txBox="1"/>
          <p:nvPr/>
        </p:nvSpPr>
        <p:spPr>
          <a:xfrm>
            <a:off x="3590692" y="3943816"/>
            <a:ext cx="75846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7474F"/>
                </a:solidFill>
                <a:latin typeface="Calibri"/>
                <a:ea typeface="Roboto Mono"/>
                <a:cs typeface="Calibri"/>
              </a:rPr>
              <a:t>Requires:</a:t>
            </a:r>
          </a:p>
          <a:p>
            <a:endParaRPr lang="en-US">
              <a:solidFill>
                <a:srgbClr val="37474F"/>
              </a:solidFill>
              <a:latin typeface="Calibri"/>
              <a:ea typeface="Roboto Mono"/>
              <a:cs typeface="Calibri"/>
            </a:endParaRPr>
          </a:p>
          <a:p>
            <a:r>
              <a:rPr lang="en-US">
                <a:solidFill>
                  <a:srgbClr val="37474F"/>
                </a:solidFill>
                <a:latin typeface="Calibri"/>
                <a:ea typeface="Roboto Mono"/>
                <a:cs typeface="Calibri"/>
              </a:rPr>
              <a:t>HIDE_NON_SYSTEM_OVERLAY_WINDOWS (</a:t>
            </a:r>
            <a:r>
              <a:rPr lang="en-US" err="1">
                <a:solidFill>
                  <a:srgbClr val="37474F"/>
                </a:solidFill>
                <a:latin typeface="Calibri"/>
                <a:ea typeface="Roboto Mono"/>
                <a:cs typeface="Calibri"/>
              </a:rPr>
              <a:t>signature|privileged</a:t>
            </a:r>
            <a:r>
              <a:rPr lang="en-US">
                <a:solidFill>
                  <a:srgbClr val="37474F"/>
                </a:solidFill>
                <a:latin typeface="Calibri"/>
                <a:ea typeface="Roboto Mono"/>
                <a:cs typeface="Calibri"/>
              </a:rPr>
              <a:t>)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0CEFC-EB3D-BC44-3EDE-7479778F7EDC}"/>
              </a:ext>
            </a:extLst>
          </p:cNvPr>
          <p:cNvSpPr txBox="1"/>
          <p:nvPr/>
        </p:nvSpPr>
        <p:spPr>
          <a:xfrm>
            <a:off x="3590692" y="5068231"/>
            <a:ext cx="4480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474F"/>
                </a:solidFill>
                <a:latin typeface="Calibri"/>
                <a:ea typeface="Roboto Mono"/>
                <a:cs typeface="Calibri"/>
              </a:rPr>
              <a:t>HIDE_OVERLAY_WINDOWS (in Android 12)</a:t>
            </a:r>
            <a:endParaRPr lang="en-US">
              <a:solidFill>
                <a:srgbClr val="37474F"/>
              </a:solidFill>
              <a:latin typeface="Roboto Mono"/>
              <a:ea typeface="Roboto Mon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578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3832714" cy="5543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SSDS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3208727" cy="1482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>
            <a:extLst>
              <a:ext uri="{FF2B5EF4-FFF2-40B4-BE49-F238E27FC236}">
                <a16:creationId xmlns:a16="http://schemas.microsoft.com/office/drawing/2014/main" id="{F25CBB6C-1222-4942-533F-5DC0C017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278" y="1160764"/>
            <a:ext cx="7110760" cy="1107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0CEFC-EB3D-BC44-3EDE-7479778F7EDC}"/>
              </a:ext>
            </a:extLst>
          </p:cNvPr>
          <p:cNvSpPr txBox="1"/>
          <p:nvPr/>
        </p:nvSpPr>
        <p:spPr>
          <a:xfrm>
            <a:off x="9333569" y="1388329"/>
            <a:ext cx="4480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7474F"/>
                </a:solidFill>
                <a:ea typeface="Roboto Mono"/>
                <a:cs typeface="Calibri"/>
              </a:rPr>
              <a:t>// Click through capability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75CFF975-15A7-4037-4665-1D99A54DE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415" y="2570358"/>
            <a:ext cx="2242122" cy="394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87CE72D6-CAE0-10C5-7B81-64EE1CC54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881" y="2049965"/>
            <a:ext cx="2219020" cy="4755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330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7A6B99-C974-09D7-74E6-D5298307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46" y="317001"/>
            <a:ext cx="2624138" cy="5626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A34E37-0BC7-BBDD-61F5-BFE19841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49" y="316523"/>
            <a:ext cx="2613225" cy="5619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C5232A-890E-D207-9947-56CD61D6D1A4}"/>
              </a:ext>
            </a:extLst>
          </p:cNvPr>
          <p:cNvSpPr txBox="1"/>
          <p:nvPr/>
        </p:nvSpPr>
        <p:spPr>
          <a:xfrm>
            <a:off x="4558323" y="5994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474F"/>
                </a:solidFill>
                <a:ea typeface="Calibri"/>
                <a:cs typeface="Calibri"/>
              </a:rPr>
              <a:t>Permission dialog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2783B-BD50-EF1A-E116-BB2887E0B674}"/>
              </a:ext>
            </a:extLst>
          </p:cNvPr>
          <p:cNvSpPr txBox="1"/>
          <p:nvPr/>
        </p:nvSpPr>
        <p:spPr>
          <a:xfrm>
            <a:off x="7235092" y="5994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474F"/>
                </a:solidFill>
                <a:ea typeface="Calibri"/>
                <a:cs typeface="Calibri"/>
              </a:rPr>
              <a:t>Permissionless overlay</a:t>
            </a:r>
          </a:p>
        </p:txBody>
      </p:sp>
    </p:spTree>
    <p:extLst>
      <p:ext uri="{BB962C8B-B14F-4D97-AF65-F5344CB8AC3E}">
        <p14:creationId xmlns:p14="http://schemas.microsoft.com/office/powerpoint/2010/main" val="3092135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Online Media 1" title="Universal Overlays">
            <a:hlinkClick r:id="" action="ppaction://media"/>
            <a:extLst>
              <a:ext uri="{FF2B5EF4-FFF2-40B4-BE49-F238E27FC236}">
                <a16:creationId xmlns:a16="http://schemas.microsoft.com/office/drawing/2014/main" id="{5DBEE025-785B-1A75-E2F9-14106CBE38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4611" y="25865"/>
            <a:ext cx="8812559" cy="68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4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3832714" cy="5543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MSDS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3078630" cy="55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130E92E-302C-78F2-C089-E06BAD46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081" y="897673"/>
            <a:ext cx="2899863" cy="5936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1FDC43-1512-3D0E-9514-C899A7B8E6BD}"/>
              </a:ext>
            </a:extLst>
          </p:cNvPr>
          <p:cNvSpPr/>
          <p:nvPr/>
        </p:nvSpPr>
        <p:spPr>
          <a:xfrm>
            <a:off x="8106934" y="1620643"/>
            <a:ext cx="1291686" cy="1951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4051E-B290-2BCC-B111-1ED5E60C7FCB}"/>
              </a:ext>
            </a:extLst>
          </p:cNvPr>
          <p:cNvSpPr/>
          <p:nvPr/>
        </p:nvSpPr>
        <p:spPr>
          <a:xfrm>
            <a:off x="8101358" y="2906750"/>
            <a:ext cx="1291686" cy="1951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F78FA2-7375-A9DC-B300-C4284202A192}"/>
              </a:ext>
            </a:extLst>
          </p:cNvPr>
          <p:cNvSpPr/>
          <p:nvPr/>
        </p:nvSpPr>
        <p:spPr>
          <a:xfrm>
            <a:off x="8101358" y="4616604"/>
            <a:ext cx="1291686" cy="1951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C022B-D944-841F-599C-19D0742DF762}"/>
              </a:ext>
            </a:extLst>
          </p:cNvPr>
          <p:cNvSpPr/>
          <p:nvPr/>
        </p:nvSpPr>
        <p:spPr>
          <a:xfrm>
            <a:off x="8105075" y="5428785"/>
            <a:ext cx="1291686" cy="1951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1FCD1-41D4-A2AD-72DF-A77D81602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05" y="1018478"/>
            <a:ext cx="2908912" cy="5276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EF35E-79D6-881F-771E-64DAB69AAC26}"/>
              </a:ext>
            </a:extLst>
          </p:cNvPr>
          <p:cNvSpPr/>
          <p:nvPr/>
        </p:nvSpPr>
        <p:spPr>
          <a:xfrm>
            <a:off x="8101358" y="2386360"/>
            <a:ext cx="1291686" cy="3159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6B722-06B1-CE21-DAE4-16344E059827}"/>
              </a:ext>
            </a:extLst>
          </p:cNvPr>
          <p:cNvSpPr/>
          <p:nvPr/>
        </p:nvSpPr>
        <p:spPr>
          <a:xfrm>
            <a:off x="8099499" y="6194502"/>
            <a:ext cx="1291686" cy="1951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3" grpId="0" animBg="1"/>
      <p:bldP spid="18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3832714" cy="5543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</a:t>
            </a:r>
            <a:r>
              <a:rPr lang="en-US" sz="3100" b="1">
                <a:solidFill>
                  <a:srgbClr val="002060"/>
                </a:solidFill>
                <a:ea typeface="+mn-lt"/>
                <a:cs typeface="+mn-lt"/>
              </a:rPr>
              <a:t>MSDS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3078630" cy="55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46172-05C1-C10C-C4B1-67AAAA55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20" y="1078253"/>
            <a:ext cx="3068443" cy="2824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B4FE80-9E0C-18A5-DD88-0591EA103FB5}"/>
              </a:ext>
            </a:extLst>
          </p:cNvPr>
          <p:cNvSpPr/>
          <p:nvPr/>
        </p:nvSpPr>
        <p:spPr>
          <a:xfrm>
            <a:off x="6229812" y="2726472"/>
            <a:ext cx="418174" cy="2973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D74321-951C-F249-34F0-E241A3F8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093439"/>
            <a:ext cx="5419492" cy="14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3832714" cy="5543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</a:t>
            </a:r>
            <a:r>
              <a:rPr lang="en-US" sz="3100" b="1">
                <a:solidFill>
                  <a:srgbClr val="002060"/>
                </a:solidFill>
                <a:ea typeface="+mn-lt"/>
                <a:cs typeface="+mn-lt"/>
              </a:rPr>
              <a:t>MSDS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3078630" cy="55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F568C5-43D4-2BD2-5E27-68420AB2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75" y="1127105"/>
            <a:ext cx="2743200" cy="2596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D0E21-6099-461C-916A-D9CBCD37D6A2}"/>
              </a:ext>
            </a:extLst>
          </p:cNvPr>
          <p:cNvSpPr txBox="1"/>
          <p:nvPr/>
        </p:nvSpPr>
        <p:spPr>
          <a:xfrm>
            <a:off x="4579434" y="3780262"/>
            <a:ext cx="16001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Calibri" panose="020F0502020204030204"/>
                <a:cs typeface="Calibri" panose="020F0502020204030204"/>
              </a:rPr>
              <a:t>Step 1</a:t>
            </a:r>
          </a:p>
        </p:txBody>
      </p:sp>
      <p:pic>
        <p:nvPicPr>
          <p:cNvPr id="8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F2FB0D-6807-2C10-022D-D3345048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15" y="1130938"/>
            <a:ext cx="2743200" cy="2607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C36BC5-CFEF-0988-7765-D18B1E535D4D}"/>
              </a:ext>
            </a:extLst>
          </p:cNvPr>
          <p:cNvSpPr txBox="1"/>
          <p:nvPr/>
        </p:nvSpPr>
        <p:spPr>
          <a:xfrm>
            <a:off x="7803994" y="3733799"/>
            <a:ext cx="16001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Calibri" panose="020F0502020204030204"/>
                <a:cs typeface="Calibri" panose="020F0502020204030204"/>
              </a:rPr>
              <a:t>Step 2</a:t>
            </a:r>
          </a:p>
        </p:txBody>
      </p:sp>
      <p:pic>
        <p:nvPicPr>
          <p:cNvPr id="12" name="Graphic 12" descr="Cursor with solid fill">
            <a:extLst>
              <a:ext uri="{FF2B5EF4-FFF2-40B4-BE49-F238E27FC236}">
                <a16:creationId xmlns:a16="http://schemas.microsoft.com/office/drawing/2014/main" id="{8FAD18D2-2835-6043-6679-50557C18C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0629" y="1828800"/>
            <a:ext cx="431181" cy="431181"/>
          </a:xfrm>
          <a:prstGeom prst="rect">
            <a:avLst/>
          </a:prstGeom>
        </p:spPr>
      </p:pic>
      <p:pic>
        <p:nvPicPr>
          <p:cNvPr id="13" name="Graphic 12" descr="Cursor with solid fill">
            <a:extLst>
              <a:ext uri="{FF2B5EF4-FFF2-40B4-BE49-F238E27FC236}">
                <a16:creationId xmlns:a16="http://schemas.microsoft.com/office/drawing/2014/main" id="{B1BEDE22-1C0F-2D99-2858-ADEE90C40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640000">
            <a:off x="9485970" y="2219093"/>
            <a:ext cx="431181" cy="431181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EE5B1076-CC7D-3E4E-C453-15EAAFD8F4CA}"/>
              </a:ext>
            </a:extLst>
          </p:cNvPr>
          <p:cNvSpPr/>
          <p:nvPr/>
        </p:nvSpPr>
        <p:spPr>
          <a:xfrm>
            <a:off x="3280316" y="1858537"/>
            <a:ext cx="315951" cy="1505414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111D9892-9DB0-6E6D-195A-34DE495E55A7}"/>
              </a:ext>
            </a:extLst>
          </p:cNvPr>
          <p:cNvSpPr/>
          <p:nvPr/>
        </p:nvSpPr>
        <p:spPr>
          <a:xfrm rot="-1140000">
            <a:off x="4079488" y="4618463"/>
            <a:ext cx="1217341" cy="734121"/>
          </a:xfrm>
          <a:prstGeom prst="curved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4" descr="Icon&#10;&#10;Description automatically generated">
            <a:extLst>
              <a:ext uri="{FF2B5EF4-FFF2-40B4-BE49-F238E27FC236}">
                <a16:creationId xmlns:a16="http://schemas.microsoft.com/office/drawing/2014/main" id="{412F3620-9E4E-6907-0650-A82160C10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903" y="3991439"/>
            <a:ext cx="761537" cy="761537"/>
          </a:xfrm>
          <a:prstGeom prst="rect">
            <a:avLst/>
          </a:prstGeom>
        </p:spPr>
      </p:pic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BFF9329A-2C5C-AC5A-E995-4A09490B88CF}"/>
              </a:ext>
            </a:extLst>
          </p:cNvPr>
          <p:cNvSpPr/>
          <p:nvPr/>
        </p:nvSpPr>
        <p:spPr>
          <a:xfrm rot="-1140000">
            <a:off x="7456449" y="4622180"/>
            <a:ext cx="1217341" cy="734121"/>
          </a:xfrm>
          <a:prstGeom prst="curved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1" descr="A picture containing text, furniture, table, gambling house&#10;&#10;Description automatically generated">
            <a:extLst>
              <a:ext uri="{FF2B5EF4-FFF2-40B4-BE49-F238E27FC236}">
                <a16:creationId xmlns:a16="http://schemas.microsoft.com/office/drawing/2014/main" id="{9973A3A5-2894-FAAC-3245-3800FE500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083" y="5888494"/>
            <a:ext cx="1200615" cy="712378"/>
          </a:xfrm>
          <a:prstGeom prst="rect">
            <a:avLst/>
          </a:prstGeom>
        </p:spPr>
      </p:pic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7CEB1FC6-075A-9E51-1BCB-0823E46CFAE4}"/>
              </a:ext>
            </a:extLst>
          </p:cNvPr>
          <p:cNvSpPr/>
          <p:nvPr/>
        </p:nvSpPr>
        <p:spPr>
          <a:xfrm rot="-1140000">
            <a:off x="4109448" y="4594275"/>
            <a:ext cx="1663390" cy="780584"/>
          </a:xfrm>
          <a:prstGeom prst="curved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CCB14-E9E2-F8B0-5B0F-9E81AD955203}"/>
              </a:ext>
            </a:extLst>
          </p:cNvPr>
          <p:cNvSpPr txBox="1"/>
          <p:nvPr/>
        </p:nvSpPr>
        <p:spPr>
          <a:xfrm>
            <a:off x="5536580" y="4625896"/>
            <a:ext cx="8103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Calibri" panose="020F0502020204030204"/>
                <a:cs typeface="Calibri" panose="020F0502020204030204"/>
              </a:rPr>
              <a:t>overlay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8F983059-8183-BEC3-671B-CFEE3598F4A6}"/>
              </a:ext>
            </a:extLst>
          </p:cNvPr>
          <p:cNvSpPr/>
          <p:nvPr/>
        </p:nvSpPr>
        <p:spPr>
          <a:xfrm>
            <a:off x="6257691" y="5133278"/>
            <a:ext cx="232317" cy="66907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34E46623-6078-7783-64F6-4E47D1C7537D}"/>
              </a:ext>
            </a:extLst>
          </p:cNvPr>
          <p:cNvSpPr/>
          <p:nvPr/>
        </p:nvSpPr>
        <p:spPr>
          <a:xfrm rot="10800000">
            <a:off x="6623823" y="5136995"/>
            <a:ext cx="232317" cy="66907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174B6CCD-A064-4E0B-90DA-A08441CB6202}"/>
              </a:ext>
            </a:extLst>
          </p:cNvPr>
          <p:cNvSpPr/>
          <p:nvPr/>
        </p:nvSpPr>
        <p:spPr>
          <a:xfrm rot="-1140000">
            <a:off x="7449238" y="4597992"/>
            <a:ext cx="1663390" cy="780584"/>
          </a:xfrm>
          <a:prstGeom prst="curved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0C92A3-7E79-F53A-CD56-E7D65A93A965}"/>
              </a:ext>
            </a:extLst>
          </p:cNvPr>
          <p:cNvSpPr txBox="1"/>
          <p:nvPr/>
        </p:nvSpPr>
        <p:spPr>
          <a:xfrm>
            <a:off x="8932127" y="4629613"/>
            <a:ext cx="8103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Calibri" panose="020F0502020204030204"/>
                <a:cs typeface="Calibri" panose="020F0502020204030204"/>
              </a:rPr>
              <a:t>overlay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2F405-EE98-79E9-FC06-1E98513EE9DF}"/>
              </a:ext>
            </a:extLst>
          </p:cNvPr>
          <p:cNvSpPr txBox="1"/>
          <p:nvPr/>
        </p:nvSpPr>
        <p:spPr>
          <a:xfrm>
            <a:off x="7225990" y="6055110"/>
            <a:ext cx="17860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Calibri" panose="020F0502020204030204"/>
                <a:cs typeface="Calibri" panose="020F0502020204030204"/>
              </a:rPr>
              <a:t>Trampoline activity</a:t>
            </a:r>
            <a:endParaRPr lang="en-US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58832693-88F1-67BF-CC69-DDC63ED24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475" y="2205038"/>
            <a:ext cx="2552700" cy="1419225"/>
          </a:xfrm>
          <a:prstGeom prst="rect">
            <a:avLst/>
          </a:prstGeom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7B47EE68-1150-8C53-1F33-B4C7AAA45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474" y="1281113"/>
            <a:ext cx="2547938" cy="428625"/>
          </a:xfrm>
          <a:prstGeom prst="rect">
            <a:avLst/>
          </a:prstGeom>
        </p:spPr>
      </p:pic>
      <p:pic>
        <p:nvPicPr>
          <p:cNvPr id="23" name="Picture 17">
            <a:extLst>
              <a:ext uri="{FF2B5EF4-FFF2-40B4-BE49-F238E27FC236}">
                <a16:creationId xmlns:a16="http://schemas.microsoft.com/office/drawing/2014/main" id="{B37798EA-152B-A19D-799E-06285435B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8513" y="2886075"/>
            <a:ext cx="2552700" cy="742950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AE76E324-ABDE-D4FA-CD60-AEAC9E09C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113" y="2381250"/>
            <a:ext cx="1943100" cy="742950"/>
          </a:xfrm>
          <a:prstGeom prst="rect">
            <a:avLst/>
          </a:prstGeom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F8AE261-C756-E21F-EE37-EBB76F9F3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651" y="1128713"/>
            <a:ext cx="2562224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20" grpId="0" animBg="1"/>
      <p:bldP spid="24" grpId="0" animBg="1"/>
      <p:bldP spid="25" grpId="0"/>
      <p:bldP spid="27" grpId="0" animBg="1"/>
      <p:bldP spid="29" grpId="0" animBg="1"/>
      <p:bldP spid="31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27FD5E8A-6C00-3727-2B5E-28A0DD8F8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720" r="-1" b="-1"/>
          <a:stretch/>
        </p:blipFill>
        <p:spPr>
          <a:xfrm>
            <a:off x="5184930" y="1570473"/>
            <a:ext cx="7007069" cy="5287527"/>
          </a:xfrm>
          <a:custGeom>
            <a:avLst/>
            <a:gdLst/>
            <a:ahLst/>
            <a:cxnLst/>
            <a:rect l="l" t="t" r="r" b="b"/>
            <a:pathLst>
              <a:path w="9070044" h="6858000">
                <a:moveTo>
                  <a:pt x="1619628" y="0"/>
                </a:moveTo>
                <a:lnTo>
                  <a:pt x="4520115" y="0"/>
                </a:lnTo>
                <a:lnTo>
                  <a:pt x="6067239" y="0"/>
                </a:lnTo>
                <a:lnTo>
                  <a:pt x="6179699" y="0"/>
                </a:lnTo>
                <a:lnTo>
                  <a:pt x="8129366" y="0"/>
                </a:lnTo>
                <a:lnTo>
                  <a:pt x="9070044" y="0"/>
                </a:lnTo>
                <a:lnTo>
                  <a:pt x="9070044" y="6858000"/>
                </a:lnTo>
                <a:lnTo>
                  <a:pt x="8129366" y="6858000"/>
                </a:lnTo>
                <a:lnTo>
                  <a:pt x="6179699" y="6858000"/>
                </a:lnTo>
                <a:lnTo>
                  <a:pt x="6067239" y="6858000"/>
                </a:lnTo>
                <a:lnTo>
                  <a:pt x="4520115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06D2E6-893C-5FA8-E9D7-DB694C3B8657}"/>
              </a:ext>
            </a:extLst>
          </p:cNvPr>
          <p:cNvSpPr>
            <a:spLocks noGrp="1"/>
          </p:cNvSpPr>
          <p:nvPr/>
        </p:nvSpPr>
        <p:spPr>
          <a:xfrm>
            <a:off x="3588676" y="509903"/>
            <a:ext cx="4613300" cy="926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b="1">
                <a:solidFill>
                  <a:srgbClr val="002060"/>
                </a:solidFill>
                <a:latin typeface="Arial Nova"/>
                <a:cs typeface="Calibri Light"/>
              </a:rPr>
              <a:t>Outline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28AD1-181A-DAE7-48C2-B0B99EF22810}"/>
              </a:ext>
            </a:extLst>
          </p:cNvPr>
          <p:cNvSpPr txBox="1"/>
          <p:nvPr/>
        </p:nvSpPr>
        <p:spPr>
          <a:xfrm>
            <a:off x="3026494" y="1539665"/>
            <a:ext cx="43859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  <a:cs typeface="Calibri"/>
              </a:rPr>
              <a:t>The Android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C3686-5EA4-842C-4F3F-1B6DF84B1E4E}"/>
              </a:ext>
            </a:extLst>
          </p:cNvPr>
          <p:cNvSpPr txBox="1"/>
          <p:nvPr/>
        </p:nvSpPr>
        <p:spPr>
          <a:xfrm>
            <a:off x="2807572" y="2345111"/>
            <a:ext cx="419792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</a:rPr>
              <a:t>GUI Confusion Attacks, the story so far</a:t>
            </a:r>
            <a:endParaRPr lang="en-US">
              <a:solidFill>
                <a:srgbClr val="34223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C087A-31C6-6224-7C62-2E7781AB64F4}"/>
              </a:ext>
            </a:extLst>
          </p:cNvPr>
          <p:cNvSpPr txBox="1"/>
          <p:nvPr/>
        </p:nvSpPr>
        <p:spPr>
          <a:xfrm>
            <a:off x="2804555" y="3561004"/>
            <a:ext cx="44148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</a:rPr>
              <a:t>A behavior so far unnoticed</a:t>
            </a:r>
            <a:endParaRPr lang="en-US">
              <a:solidFill>
                <a:srgbClr val="342238"/>
              </a:solidFill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681A7-ADFC-E035-833F-D24D3D5395F3}"/>
              </a:ext>
            </a:extLst>
          </p:cNvPr>
          <p:cNvSpPr txBox="1"/>
          <p:nvPr/>
        </p:nvSpPr>
        <p:spPr>
          <a:xfrm>
            <a:off x="2889041" y="4428240"/>
            <a:ext cx="32583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</a:rPr>
              <a:t>Universal Overlays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70D-6304-10F2-FD74-8C253AE99CFF}"/>
              </a:ext>
            </a:extLst>
          </p:cNvPr>
          <p:cNvSpPr txBox="1"/>
          <p:nvPr/>
        </p:nvSpPr>
        <p:spPr>
          <a:xfrm>
            <a:off x="3225500" y="5352681"/>
            <a:ext cx="4197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2238"/>
                </a:solidFill>
                <a:ea typeface="Calibri"/>
                <a:cs typeface="Calibri"/>
              </a:rPr>
              <a:t>Defense and takeaways</a:t>
            </a:r>
          </a:p>
        </p:txBody>
      </p:sp>
      <p:pic>
        <p:nvPicPr>
          <p:cNvPr id="24" name="Graphic 24" descr="Back with solid fill">
            <a:extLst>
              <a:ext uri="{FF2B5EF4-FFF2-40B4-BE49-F238E27FC236}">
                <a16:creationId xmlns:a16="http://schemas.microsoft.com/office/drawing/2014/main" id="{46BA6F05-72C6-9E75-2F34-377715A13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000">
            <a:off x="2466012" y="1473263"/>
            <a:ext cx="616674" cy="653844"/>
          </a:xfrm>
          <a:prstGeom prst="rect">
            <a:avLst/>
          </a:prstGeom>
        </p:spPr>
      </p:pic>
      <p:pic>
        <p:nvPicPr>
          <p:cNvPr id="25" name="Graphic 24" descr="Back with solid fill">
            <a:extLst>
              <a:ext uri="{FF2B5EF4-FFF2-40B4-BE49-F238E27FC236}">
                <a16:creationId xmlns:a16="http://schemas.microsoft.com/office/drawing/2014/main" id="{579D42B6-E0B1-C830-F5EA-DEB89AB24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300000">
            <a:off x="2246850" y="2446340"/>
            <a:ext cx="607622" cy="627414"/>
          </a:xfrm>
          <a:prstGeom prst="rect">
            <a:avLst/>
          </a:prstGeom>
        </p:spPr>
      </p:pic>
      <p:pic>
        <p:nvPicPr>
          <p:cNvPr id="26" name="Graphic 24" descr="Back with solid fill">
            <a:extLst>
              <a:ext uri="{FF2B5EF4-FFF2-40B4-BE49-F238E27FC236}">
                <a16:creationId xmlns:a16="http://schemas.microsoft.com/office/drawing/2014/main" id="{8DDFE99B-18B5-2675-659F-7A6488732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360000">
            <a:off x="2214144" y="3593565"/>
            <a:ext cx="607621" cy="637310"/>
          </a:xfrm>
          <a:prstGeom prst="rect">
            <a:avLst/>
          </a:prstGeom>
        </p:spPr>
      </p:pic>
      <p:pic>
        <p:nvPicPr>
          <p:cNvPr id="27" name="Graphic 24" descr="Back with solid fill">
            <a:extLst>
              <a:ext uri="{FF2B5EF4-FFF2-40B4-BE49-F238E27FC236}">
                <a16:creationId xmlns:a16="http://schemas.microsoft.com/office/drawing/2014/main" id="{C7875631-D7E9-3ACF-1AAB-A517B84B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780000">
            <a:off x="2425220" y="4538763"/>
            <a:ext cx="548246" cy="568038"/>
          </a:xfrm>
          <a:prstGeom prst="rect">
            <a:avLst/>
          </a:prstGeom>
        </p:spPr>
      </p:pic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228EF6D5-1DF0-A9CA-5944-5B73F68B7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1020000">
            <a:off x="2731034" y="5388861"/>
            <a:ext cx="607622" cy="62741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14050C-0512-8C48-10D8-F95B0EB9626D}"/>
              </a:ext>
            </a:extLst>
          </p:cNvPr>
          <p:cNvCxnSpPr/>
          <p:nvPr/>
        </p:nvCxnSpPr>
        <p:spPr>
          <a:xfrm flipV="1">
            <a:off x="3493397" y="1239476"/>
            <a:ext cx="2837020" cy="37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19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Online Media 1" title="Universal Overlays 2 (special permissions overlay)">
            <a:hlinkClick r:id="" action="ppaction://media"/>
            <a:extLst>
              <a:ext uri="{FF2B5EF4-FFF2-40B4-BE49-F238E27FC236}">
                <a16:creationId xmlns:a16="http://schemas.microsoft.com/office/drawing/2014/main" id="{8230E0F0-58D2-E083-96FE-F080C508FB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62" y="35157"/>
            <a:ext cx="9388706" cy="68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17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 rot="1980000">
            <a:off x="9851358" y="473737"/>
            <a:ext cx="2243666" cy="1743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What just </a:t>
            </a:r>
            <a:endParaRPr lang="en-US"/>
          </a:p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happened</a:t>
            </a:r>
            <a:endParaRPr lang="en-US"/>
          </a:p>
        </p:txBody>
      </p:sp>
      <p:pic>
        <p:nvPicPr>
          <p:cNvPr id="5" name="Online Media 4" title="Universal Overlays 2 (what just happened)">
            <a:hlinkClick r:id="" action="ppaction://media"/>
            <a:extLst>
              <a:ext uri="{FF2B5EF4-FFF2-40B4-BE49-F238E27FC236}">
                <a16:creationId xmlns:a16="http://schemas.microsoft.com/office/drawing/2014/main" id="{89DBBB44-03DB-8FE7-DF78-52EF279AA2D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5487" y="16572"/>
            <a:ext cx="9621023" cy="68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13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7531200" cy="1084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</a:t>
            </a:r>
            <a:r>
              <a:rPr lang="en-US" sz="3100" b="1">
                <a:solidFill>
                  <a:srgbClr val="002060"/>
                </a:solidFill>
                <a:ea typeface="+mn-lt"/>
                <a:cs typeface="+mn-lt"/>
              </a:rPr>
              <a:t>MSDS</a:t>
            </a:r>
            <a:r>
              <a:rPr lang="en-US" sz="3100" b="1">
                <a:solidFill>
                  <a:srgbClr val="002060"/>
                </a:solidFill>
                <a:latin typeface="Calibri"/>
                <a:cs typeface="Calibri"/>
              </a:rPr>
              <a:t> </a:t>
            </a:r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(Trampoline Activity)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6944386" cy="1482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1" descr="A picture containing text, furniture, table, gambling house&#10;&#10;Description automatically generated">
            <a:extLst>
              <a:ext uri="{FF2B5EF4-FFF2-40B4-BE49-F238E27FC236}">
                <a16:creationId xmlns:a16="http://schemas.microsoft.com/office/drawing/2014/main" id="{9973A3A5-2894-FAAC-3245-3800FE50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571" y="424396"/>
            <a:ext cx="1116981" cy="66591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F741A1-2FE9-720D-0327-E7E53C330D42}"/>
              </a:ext>
            </a:extLst>
          </p:cNvPr>
          <p:cNvCxnSpPr/>
          <p:nvPr/>
        </p:nvCxnSpPr>
        <p:spPr>
          <a:xfrm>
            <a:off x="3302837" y="1337011"/>
            <a:ext cx="33647" cy="4338452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56B829-0411-04E2-BA75-0B8435EAC2EA}"/>
              </a:ext>
            </a:extLst>
          </p:cNvPr>
          <p:cNvSpPr/>
          <p:nvPr/>
        </p:nvSpPr>
        <p:spPr>
          <a:xfrm>
            <a:off x="3224560" y="1245220"/>
            <a:ext cx="167268" cy="176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DE73F-851C-3198-4EB5-0662D9D12A75}"/>
              </a:ext>
            </a:extLst>
          </p:cNvPr>
          <p:cNvSpPr txBox="1"/>
          <p:nvPr/>
        </p:nvSpPr>
        <p:spPr>
          <a:xfrm>
            <a:off x="3434575" y="1157867"/>
            <a:ext cx="2297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 panose="020F0502020204030204"/>
                <a:cs typeface="Calibri" panose="020F0502020204030204"/>
              </a:rPr>
              <a:t>MainActivity.onCreate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53AD35-1E81-582F-C4BD-A9EDC78C4034}"/>
              </a:ext>
            </a:extLst>
          </p:cNvPr>
          <p:cNvCxnSpPr/>
          <p:nvPr/>
        </p:nvCxnSpPr>
        <p:spPr>
          <a:xfrm flipV="1">
            <a:off x="3324922" y="2074127"/>
            <a:ext cx="5514277" cy="241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67938A-C679-D662-DAB8-8156906A4E7C}"/>
              </a:ext>
            </a:extLst>
          </p:cNvPr>
          <p:cNvSpPr txBox="1"/>
          <p:nvPr/>
        </p:nvSpPr>
        <p:spPr>
          <a:xfrm>
            <a:off x="3404838" y="1769328"/>
            <a:ext cx="2938346" cy="286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ACTION_MANAGE_OVERLAY_PERMISSION</a:t>
            </a:r>
            <a:r>
              <a:rPr lang="en-US" sz="1200">
                <a:ea typeface="Calibri"/>
                <a:cs typeface="Calibri"/>
              </a:rPr>
              <a:t>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6B332-BF1F-1636-A98B-6FF2DC5BCC85}"/>
              </a:ext>
            </a:extLst>
          </p:cNvPr>
          <p:cNvSpPr txBox="1"/>
          <p:nvPr/>
        </p:nvSpPr>
        <p:spPr>
          <a:xfrm>
            <a:off x="3432716" y="2336181"/>
            <a:ext cx="185110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Trampoline Activity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8787B7-FE98-B175-6E23-08ABEFC4F902}"/>
              </a:ext>
            </a:extLst>
          </p:cNvPr>
          <p:cNvCxnSpPr>
            <a:cxnSpLocks/>
          </p:cNvCxnSpPr>
          <p:nvPr/>
        </p:nvCxnSpPr>
        <p:spPr>
          <a:xfrm flipV="1">
            <a:off x="3306336" y="2706029"/>
            <a:ext cx="3590692" cy="148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B988B6-6EC4-B7A4-7194-7D013CC4709E}"/>
              </a:ext>
            </a:extLst>
          </p:cNvPr>
          <p:cNvCxnSpPr>
            <a:cxnSpLocks/>
          </p:cNvCxnSpPr>
          <p:nvPr/>
        </p:nvCxnSpPr>
        <p:spPr>
          <a:xfrm>
            <a:off x="8906325" y="2061840"/>
            <a:ext cx="33647" cy="4589354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4A0F2F-719D-A6CA-33BC-F0BC5BC47037}"/>
              </a:ext>
            </a:extLst>
          </p:cNvPr>
          <p:cNvSpPr txBox="1"/>
          <p:nvPr/>
        </p:nvSpPr>
        <p:spPr>
          <a:xfrm>
            <a:off x="7908072" y="1496121"/>
            <a:ext cx="2371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Android Settings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AE6B88-47AF-2AD6-4F2E-A4A3F7ABA78D}"/>
              </a:ext>
            </a:extLst>
          </p:cNvPr>
          <p:cNvSpPr/>
          <p:nvPr/>
        </p:nvSpPr>
        <p:spPr>
          <a:xfrm>
            <a:off x="8809463" y="1970049"/>
            <a:ext cx="167268" cy="176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B43EA4-3F3D-159F-CEA1-026E2A97087C}"/>
              </a:ext>
            </a:extLst>
          </p:cNvPr>
          <p:cNvCxnSpPr>
            <a:cxnSpLocks/>
          </p:cNvCxnSpPr>
          <p:nvPr/>
        </p:nvCxnSpPr>
        <p:spPr>
          <a:xfrm flipH="1">
            <a:off x="6988508" y="2768083"/>
            <a:ext cx="12817" cy="1494892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99C5056-2C65-75D6-E8AE-F23055B998CE}"/>
              </a:ext>
            </a:extLst>
          </p:cNvPr>
          <p:cNvSpPr/>
          <p:nvPr/>
        </p:nvSpPr>
        <p:spPr>
          <a:xfrm>
            <a:off x="6923048" y="2592659"/>
            <a:ext cx="167268" cy="176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4B17C9-2C8B-182B-4FF6-02162C4B209F}"/>
              </a:ext>
            </a:extLst>
          </p:cNvPr>
          <p:cNvSpPr txBox="1"/>
          <p:nvPr/>
        </p:nvSpPr>
        <p:spPr>
          <a:xfrm>
            <a:off x="6090424" y="2150325"/>
            <a:ext cx="2371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Trampoline Activity</a:t>
            </a:r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C4AB9B-1644-210F-6F95-EE3941CEE06F}"/>
              </a:ext>
            </a:extLst>
          </p:cNvPr>
          <p:cNvCxnSpPr>
            <a:cxnSpLocks/>
          </p:cNvCxnSpPr>
          <p:nvPr/>
        </p:nvCxnSpPr>
        <p:spPr>
          <a:xfrm flipV="1">
            <a:off x="7004824" y="3402979"/>
            <a:ext cx="1806497" cy="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E27A6D-AD51-B070-BF34-F0301128761E}"/>
              </a:ext>
            </a:extLst>
          </p:cNvPr>
          <p:cNvSpPr txBox="1"/>
          <p:nvPr/>
        </p:nvSpPr>
        <p:spPr>
          <a:xfrm>
            <a:off x="8974873" y="1875261"/>
            <a:ext cx="21112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D.O.T access menu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773D24-D4BE-6E59-8F3C-855FAF2D4514}"/>
              </a:ext>
            </a:extLst>
          </p:cNvPr>
          <p:cNvSpPr txBox="1"/>
          <p:nvPr/>
        </p:nvSpPr>
        <p:spPr>
          <a:xfrm>
            <a:off x="5560740" y="2865864"/>
            <a:ext cx="2938346" cy="286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ACTION_MANAGE_OVERLAY_PERMISSION</a:t>
            </a:r>
            <a:r>
              <a:rPr lang="en-US" sz="1200">
                <a:ea typeface="Calibri"/>
                <a:cs typeface="Calibri"/>
              </a:rPr>
              <a:t>​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931D7A-856E-176F-902F-E825B5A26CF3}"/>
              </a:ext>
            </a:extLst>
          </p:cNvPr>
          <p:cNvSpPr/>
          <p:nvPr/>
        </p:nvSpPr>
        <p:spPr>
          <a:xfrm>
            <a:off x="8865218" y="3280317"/>
            <a:ext cx="167268" cy="176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55BD9C-43EE-2135-77DB-4CF1A6A49952}"/>
              </a:ext>
            </a:extLst>
          </p:cNvPr>
          <p:cNvSpPr txBox="1"/>
          <p:nvPr/>
        </p:nvSpPr>
        <p:spPr>
          <a:xfrm>
            <a:off x="9006468" y="3198539"/>
            <a:ext cx="21112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D.O.T access menu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DE4D7A-3B3D-57CB-1A3A-106992E1FA2F}"/>
              </a:ext>
            </a:extLst>
          </p:cNvPr>
          <p:cNvSpPr txBox="1"/>
          <p:nvPr/>
        </p:nvSpPr>
        <p:spPr>
          <a:xfrm>
            <a:off x="5997498" y="3860180"/>
            <a:ext cx="1349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onPause</a:t>
            </a:r>
            <a:endParaRPr lang="en-US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D11728-7454-51A7-127C-CE01573DB2B9}"/>
              </a:ext>
            </a:extLst>
          </p:cNvPr>
          <p:cNvSpPr txBox="1"/>
          <p:nvPr/>
        </p:nvSpPr>
        <p:spPr>
          <a:xfrm>
            <a:off x="5960327" y="3246863"/>
            <a:ext cx="1349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onCreate</a:t>
            </a:r>
            <a:endParaRPr lang="en-US" err="1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D85454-5B64-E716-7556-F05F1A09333B}"/>
              </a:ext>
            </a:extLst>
          </p:cNvPr>
          <p:cNvCxnSpPr>
            <a:cxnSpLocks/>
          </p:cNvCxnSpPr>
          <p:nvPr/>
        </p:nvCxnSpPr>
        <p:spPr>
          <a:xfrm>
            <a:off x="7004824" y="4049751"/>
            <a:ext cx="942278" cy="3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B483FA5-00E0-3212-CF57-217309AD4F2F}"/>
              </a:ext>
            </a:extLst>
          </p:cNvPr>
          <p:cNvSpPr/>
          <p:nvPr/>
        </p:nvSpPr>
        <p:spPr>
          <a:xfrm>
            <a:off x="7945242" y="3930805"/>
            <a:ext cx="167268" cy="176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01A54D-B7DD-6DE2-595D-4325532C2C4B}"/>
              </a:ext>
            </a:extLst>
          </p:cNvPr>
          <p:cNvCxnSpPr>
            <a:cxnSpLocks/>
          </p:cNvCxnSpPr>
          <p:nvPr/>
        </p:nvCxnSpPr>
        <p:spPr>
          <a:xfrm flipH="1">
            <a:off x="8019996" y="4106228"/>
            <a:ext cx="22109" cy="2582135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5E56853-8297-0EAE-6886-8922FCF626C6}"/>
              </a:ext>
            </a:extLst>
          </p:cNvPr>
          <p:cNvSpPr txBox="1"/>
          <p:nvPr/>
        </p:nvSpPr>
        <p:spPr>
          <a:xfrm>
            <a:off x="7237141" y="3622286"/>
            <a:ext cx="2371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Overlay Trampoline</a:t>
            </a:r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251C81-3FC4-26AF-F283-306A9F69FFE8}"/>
              </a:ext>
            </a:extLst>
          </p:cNvPr>
          <p:cNvCxnSpPr>
            <a:cxnSpLocks/>
          </p:cNvCxnSpPr>
          <p:nvPr/>
        </p:nvCxnSpPr>
        <p:spPr>
          <a:xfrm>
            <a:off x="8036312" y="4551556"/>
            <a:ext cx="858644" cy="3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2" descr="Icon&#10;&#10;Description automatically generated">
            <a:extLst>
              <a:ext uri="{FF2B5EF4-FFF2-40B4-BE49-F238E27FC236}">
                <a16:creationId xmlns:a16="http://schemas.microsoft.com/office/drawing/2014/main" id="{AA3F0466-2EF6-9242-A274-BB75C999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205" y="4389863"/>
            <a:ext cx="466494" cy="47578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6F4A33F-6A16-34FE-A43C-BE44CFEF614A}"/>
              </a:ext>
            </a:extLst>
          </p:cNvPr>
          <p:cNvSpPr txBox="1"/>
          <p:nvPr/>
        </p:nvSpPr>
        <p:spPr>
          <a:xfrm>
            <a:off x="9511991" y="4391719"/>
            <a:ext cx="11076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Overlay 1</a:t>
            </a:r>
          </a:p>
        </p:txBody>
      </p:sp>
      <p:pic>
        <p:nvPicPr>
          <p:cNvPr id="45" name="Graphic 45" descr="Touchscreen with solid fill">
            <a:extLst>
              <a:ext uri="{FF2B5EF4-FFF2-40B4-BE49-F238E27FC236}">
                <a16:creationId xmlns:a16="http://schemas.microsoft.com/office/drawing/2014/main" id="{BEF6384B-A577-D1F2-8098-943D20BBE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8508" y="4830337"/>
            <a:ext cx="459059" cy="43118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CA68BE-076D-1C7B-3745-8520E24EE89D}"/>
              </a:ext>
            </a:extLst>
          </p:cNvPr>
          <p:cNvCxnSpPr>
            <a:cxnSpLocks/>
          </p:cNvCxnSpPr>
          <p:nvPr/>
        </p:nvCxnSpPr>
        <p:spPr>
          <a:xfrm flipH="1">
            <a:off x="8049321" y="5025481"/>
            <a:ext cx="869795" cy="338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6399C7-C0F1-FD85-F3A7-13C4B613BCBA}"/>
              </a:ext>
            </a:extLst>
          </p:cNvPr>
          <p:cNvCxnSpPr>
            <a:cxnSpLocks/>
          </p:cNvCxnSpPr>
          <p:nvPr/>
        </p:nvCxnSpPr>
        <p:spPr>
          <a:xfrm>
            <a:off x="8027019" y="5452946"/>
            <a:ext cx="942278" cy="3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2" descr="Icon&#10;&#10;Description automatically generated">
            <a:extLst>
              <a:ext uri="{FF2B5EF4-FFF2-40B4-BE49-F238E27FC236}">
                <a16:creationId xmlns:a16="http://schemas.microsoft.com/office/drawing/2014/main" id="{B9118494-4C4C-0838-B958-01ABA9D1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376" y="5356302"/>
            <a:ext cx="466494" cy="4757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06CCA01-F822-7BC9-0211-4751D2CB6AE0}"/>
              </a:ext>
            </a:extLst>
          </p:cNvPr>
          <p:cNvSpPr txBox="1"/>
          <p:nvPr/>
        </p:nvSpPr>
        <p:spPr>
          <a:xfrm>
            <a:off x="9478537" y="5389753"/>
            <a:ext cx="11076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Overlay 2</a:t>
            </a:r>
          </a:p>
        </p:txBody>
      </p:sp>
      <p:pic>
        <p:nvPicPr>
          <p:cNvPr id="53" name="Graphic 45" descr="Touchscreen with solid fill">
            <a:extLst>
              <a:ext uri="{FF2B5EF4-FFF2-40B4-BE49-F238E27FC236}">
                <a16:creationId xmlns:a16="http://schemas.microsoft.com/office/drawing/2014/main" id="{BF507007-BB19-F2C9-4EC0-37D509037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386" y="5778190"/>
            <a:ext cx="459059" cy="431182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5F31E1-2301-D831-BBD8-EE82E4D934A2}"/>
              </a:ext>
            </a:extLst>
          </p:cNvPr>
          <p:cNvCxnSpPr>
            <a:cxnSpLocks/>
          </p:cNvCxnSpPr>
          <p:nvPr/>
        </p:nvCxnSpPr>
        <p:spPr>
          <a:xfrm flipH="1">
            <a:off x="8049321" y="5861823"/>
            <a:ext cx="897672" cy="4590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30417-E696-46C3-B5A0-D61EFEF39112}"/>
              </a:ext>
            </a:extLst>
          </p:cNvPr>
          <p:cNvCxnSpPr>
            <a:cxnSpLocks/>
          </p:cNvCxnSpPr>
          <p:nvPr/>
        </p:nvCxnSpPr>
        <p:spPr>
          <a:xfrm>
            <a:off x="8036311" y="6400799"/>
            <a:ext cx="942278" cy="371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1926CCD-5AD6-AD3C-4D2A-5D12C7B4E684}"/>
              </a:ext>
            </a:extLst>
          </p:cNvPr>
          <p:cNvSpPr txBox="1"/>
          <p:nvPr/>
        </p:nvSpPr>
        <p:spPr>
          <a:xfrm>
            <a:off x="7610708" y="4441899"/>
            <a:ext cx="57800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UI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520ED9-F1E9-E247-8D17-A71BFB27DD34}"/>
              </a:ext>
            </a:extLst>
          </p:cNvPr>
          <p:cNvSpPr txBox="1"/>
          <p:nvPr/>
        </p:nvSpPr>
        <p:spPr>
          <a:xfrm>
            <a:off x="7614424" y="5319129"/>
            <a:ext cx="4943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UI 2</a:t>
            </a:r>
          </a:p>
        </p:txBody>
      </p:sp>
    </p:spTree>
    <p:extLst>
      <p:ext uri="{BB962C8B-B14F-4D97-AF65-F5344CB8AC3E}">
        <p14:creationId xmlns:p14="http://schemas.microsoft.com/office/powerpoint/2010/main" val="132571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 animBg="1"/>
      <p:bldP spid="23" grpId="0" animBg="1"/>
      <p:bldP spid="25" grpId="0"/>
      <p:bldP spid="28" grpId="0"/>
      <p:bldP spid="29" grpId="0"/>
      <p:bldP spid="30" grpId="0" animBg="1"/>
      <p:bldP spid="32" grpId="0"/>
      <p:bldP spid="33" grpId="0"/>
      <p:bldP spid="34" grpId="0"/>
      <p:bldP spid="36" grpId="0" animBg="1"/>
      <p:bldP spid="39" grpId="0"/>
      <p:bldP spid="44" grpId="0"/>
      <p:bldP spid="52" grpId="0"/>
      <p:bldP spid="57" grpId="0"/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7531200" cy="1084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</a:t>
            </a:r>
            <a:r>
              <a:rPr lang="en-US" sz="3100" b="1">
                <a:solidFill>
                  <a:srgbClr val="002060"/>
                </a:solidFill>
                <a:ea typeface="+mn-lt"/>
                <a:cs typeface="+mn-lt"/>
              </a:rPr>
              <a:t>MSDS</a:t>
            </a:r>
            <a:r>
              <a:rPr lang="en-US" sz="3100" b="1">
                <a:solidFill>
                  <a:srgbClr val="002060"/>
                </a:solidFill>
                <a:latin typeface="Calibri"/>
                <a:cs typeface="Calibri"/>
              </a:rPr>
              <a:t> </a:t>
            </a:r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(Trampoline Overlay)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6944386" cy="1482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7">
            <a:extLst>
              <a:ext uri="{FF2B5EF4-FFF2-40B4-BE49-F238E27FC236}">
                <a16:creationId xmlns:a16="http://schemas.microsoft.com/office/drawing/2014/main" id="{B6D395E1-7717-4401-18AC-02D87274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401" y="1742412"/>
            <a:ext cx="4750419" cy="295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77B2DD-C321-3280-6373-D59AB198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76" y="2607737"/>
            <a:ext cx="4824760" cy="1962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8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7531200" cy="1084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</a:t>
            </a:r>
            <a:r>
              <a:rPr lang="en-US" sz="3100" b="1">
                <a:solidFill>
                  <a:srgbClr val="002060"/>
                </a:solidFill>
                <a:ea typeface="+mn-lt"/>
                <a:cs typeface="+mn-lt"/>
              </a:rPr>
              <a:t>MSDS</a:t>
            </a:r>
            <a:r>
              <a:rPr lang="en-US" sz="3100" b="1">
                <a:solidFill>
                  <a:srgbClr val="002060"/>
                </a:solidFill>
                <a:latin typeface="Calibri"/>
                <a:cs typeface="Calibri"/>
              </a:rPr>
              <a:t> </a:t>
            </a:r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(Trampoline Overlay)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6944386" cy="1482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D183E33-C52A-A32E-6397-72B4C57B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791" y="1332274"/>
            <a:ext cx="3523785" cy="4453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C3C8D7DB-897F-3D19-482B-F10092F0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90" y="1250597"/>
            <a:ext cx="4750419" cy="295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EE77955-FD73-2B7A-9F1E-866BBF2C0532}"/>
              </a:ext>
            </a:extLst>
          </p:cNvPr>
          <p:cNvSpPr/>
          <p:nvPr/>
        </p:nvSpPr>
        <p:spPr>
          <a:xfrm>
            <a:off x="7149787" y="2652132"/>
            <a:ext cx="3549808" cy="3140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00B820-6763-BDA8-5D12-5501620CF1B8}"/>
              </a:ext>
            </a:extLst>
          </p:cNvPr>
          <p:cNvSpPr/>
          <p:nvPr/>
        </p:nvSpPr>
        <p:spPr>
          <a:xfrm>
            <a:off x="7149787" y="1574181"/>
            <a:ext cx="3549808" cy="511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ED55FA0-AD0D-AA07-4BDD-CFC42F00F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0" y="1654684"/>
            <a:ext cx="5252224" cy="1727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5A8047-3A38-51AD-FA5E-BE86D0082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90" y="3468649"/>
            <a:ext cx="5280102" cy="1565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A0E372-BF56-159D-A35F-C0D49C1D5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90" y="5151490"/>
            <a:ext cx="5280101" cy="1350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171F70-99E1-E430-4EC4-B65E33E6D5DD}"/>
              </a:ext>
            </a:extLst>
          </p:cNvPr>
          <p:cNvSpPr txBox="1"/>
          <p:nvPr/>
        </p:nvSpPr>
        <p:spPr>
          <a:xfrm rot="20460000">
            <a:off x="8313143" y="3737024"/>
            <a:ext cx="1127566" cy="537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Calibri" panose="020F0502020204030204"/>
                <a:cs typeface="Calibri" panose="020F0502020204030204"/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44073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7531200" cy="1084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Attacking </a:t>
            </a:r>
            <a:r>
              <a:rPr lang="en-US" sz="3100" b="1">
                <a:solidFill>
                  <a:srgbClr val="002060"/>
                </a:solidFill>
                <a:ea typeface="+mn-lt"/>
                <a:cs typeface="+mn-lt"/>
              </a:rPr>
              <a:t>MSDS</a:t>
            </a:r>
            <a:r>
              <a:rPr lang="en-US" sz="3100" b="1">
                <a:solidFill>
                  <a:srgbClr val="002060"/>
                </a:solidFill>
                <a:latin typeface="Calibri"/>
                <a:cs typeface="Calibri"/>
              </a:rPr>
              <a:t> </a:t>
            </a:r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(Trampoline Overlay)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6944386" cy="1482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0">
            <a:extLst>
              <a:ext uri="{FF2B5EF4-FFF2-40B4-BE49-F238E27FC236}">
                <a16:creationId xmlns:a16="http://schemas.microsoft.com/office/drawing/2014/main" id="{2ED4137C-4435-9D36-0FCD-92AA0A9D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12" y="1357888"/>
            <a:ext cx="3319346" cy="4776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A00B820-6763-BDA8-5D12-5501620CF1B8}"/>
              </a:ext>
            </a:extLst>
          </p:cNvPr>
          <p:cNvSpPr/>
          <p:nvPr/>
        </p:nvSpPr>
        <p:spPr>
          <a:xfrm>
            <a:off x="4966477" y="1574181"/>
            <a:ext cx="3289613" cy="418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E77955-FD73-2B7A-9F1E-866BBF2C0532}"/>
              </a:ext>
            </a:extLst>
          </p:cNvPr>
          <p:cNvSpPr/>
          <p:nvPr/>
        </p:nvSpPr>
        <p:spPr>
          <a:xfrm>
            <a:off x="4952010" y="3653272"/>
            <a:ext cx="3302668" cy="24519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3F0C4E-5FD3-0340-3E1B-11AF0CF40C0B}"/>
              </a:ext>
            </a:extLst>
          </p:cNvPr>
          <p:cNvSpPr/>
          <p:nvPr/>
        </p:nvSpPr>
        <p:spPr>
          <a:xfrm>
            <a:off x="4965372" y="3293632"/>
            <a:ext cx="2667004" cy="3252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94E1D-2592-AED4-3D56-E0E938D5E324}"/>
              </a:ext>
            </a:extLst>
          </p:cNvPr>
          <p:cNvSpPr txBox="1"/>
          <p:nvPr/>
        </p:nvSpPr>
        <p:spPr>
          <a:xfrm rot="20460000">
            <a:off x="5969270" y="4368809"/>
            <a:ext cx="1127566" cy="537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Calibri" panose="020F0502020204030204"/>
                <a:cs typeface="Calibri" panose="020F0502020204030204"/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19591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4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7531200" cy="1084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Vulnerable screens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79251" y="923525"/>
            <a:ext cx="3664069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535317-A5BC-431C-3406-D52A1E3D9561}"/>
              </a:ext>
            </a:extLst>
          </p:cNvPr>
          <p:cNvSpPr txBox="1"/>
          <p:nvPr/>
        </p:nvSpPr>
        <p:spPr>
          <a:xfrm>
            <a:off x="2590800" y="2088994"/>
            <a:ext cx="29662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/>
                <a:cs typeface="Calibri"/>
              </a:rPr>
              <a:t>All files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A833E-76A3-92F7-12E9-90DE28942D7A}"/>
              </a:ext>
            </a:extLst>
          </p:cNvPr>
          <p:cNvSpPr txBox="1"/>
          <p:nvPr/>
        </p:nvSpPr>
        <p:spPr>
          <a:xfrm>
            <a:off x="2469996" y="2906750"/>
            <a:ext cx="27431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Device Admin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AB461-D632-4F2F-164A-279A2549DF28}"/>
              </a:ext>
            </a:extLst>
          </p:cNvPr>
          <p:cNvSpPr txBox="1"/>
          <p:nvPr/>
        </p:nvSpPr>
        <p:spPr>
          <a:xfrm>
            <a:off x="2483004" y="3728223"/>
            <a:ext cx="49269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Display over other apps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4049D-B3DC-14E8-53FE-9F02D940638E}"/>
              </a:ext>
            </a:extLst>
          </p:cNvPr>
          <p:cNvSpPr txBox="1"/>
          <p:nvPr/>
        </p:nvSpPr>
        <p:spPr>
          <a:xfrm>
            <a:off x="2644698" y="4521820"/>
            <a:ext cx="34494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Modify settings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E8BC49-41CF-ACCF-8670-C595238F5954}"/>
              </a:ext>
            </a:extLst>
          </p:cNvPr>
          <p:cNvSpPr txBox="1"/>
          <p:nvPr/>
        </p:nvSpPr>
        <p:spPr>
          <a:xfrm>
            <a:off x="2927195" y="5306122"/>
            <a:ext cx="41835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Install unknown apps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526AB-B13B-8964-19B0-F38C17CE38C6}"/>
              </a:ext>
            </a:extLst>
          </p:cNvPr>
          <p:cNvSpPr txBox="1"/>
          <p:nvPr/>
        </p:nvSpPr>
        <p:spPr>
          <a:xfrm>
            <a:off x="3330498" y="5988204"/>
            <a:ext cx="29569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 panose="020F0502020204030204"/>
                <a:cs typeface="Calibri" panose="020F0502020204030204"/>
              </a:rPr>
              <a:t>Usage access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86787C-D320-29BC-560D-3F1D962799AB}"/>
              </a:ext>
            </a:extLst>
          </p:cNvPr>
          <p:cNvSpPr txBox="1"/>
          <p:nvPr/>
        </p:nvSpPr>
        <p:spPr>
          <a:xfrm>
            <a:off x="2789664" y="1284248"/>
            <a:ext cx="46203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/>
                <a:cs typeface="Calibri"/>
              </a:rPr>
              <a:t>Dangerous permissions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  <p:bldP spid="12" grpId="0"/>
      <p:bldP spid="18" grpId="0"/>
      <p:bldP spid="20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7531200" cy="1084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Not vulnerable screens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 flipV="1">
            <a:off x="3679251" y="923525"/>
            <a:ext cx="4323849" cy="130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F6E746-D58E-1512-8959-A47405F86273}"/>
              </a:ext>
            </a:extLst>
          </p:cNvPr>
          <p:cNvSpPr txBox="1"/>
          <p:nvPr/>
        </p:nvSpPr>
        <p:spPr>
          <a:xfrm>
            <a:off x="2510883" y="2371491"/>
            <a:ext cx="38769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/>
                <a:cs typeface="Calibri"/>
              </a:rPr>
              <a:t>Notification access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08327-86FE-07BD-6D13-D7DE05D4D09A}"/>
              </a:ext>
            </a:extLst>
          </p:cNvPr>
          <p:cNvSpPr txBox="1"/>
          <p:nvPr/>
        </p:nvSpPr>
        <p:spPr>
          <a:xfrm>
            <a:off x="2514600" y="4159403"/>
            <a:ext cx="38769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ea typeface="Calibri"/>
                <a:cs typeface="Calibri"/>
              </a:rPr>
              <a:t>Accessibility service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64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7531200" cy="1084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Summary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1849761" cy="623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2104CF-DC81-A490-67AA-91CF5A6BBCAF}"/>
              </a:ext>
            </a:extLst>
          </p:cNvPr>
          <p:cNvSpPr txBox="1"/>
          <p:nvPr/>
        </p:nvSpPr>
        <p:spPr>
          <a:xfrm>
            <a:off x="2833069" y="1284248"/>
            <a:ext cx="83097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cs typeface="Calibri"/>
              </a:rPr>
              <a:t>The users can't identify the application that they are currently interacting with.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910E9-0A66-1E1D-64C0-1F248FB01A41}"/>
              </a:ext>
            </a:extLst>
          </p:cNvPr>
          <p:cNvSpPr txBox="1"/>
          <p:nvPr/>
        </p:nvSpPr>
        <p:spPr>
          <a:xfrm>
            <a:off x="2512836" y="2570002"/>
            <a:ext cx="788052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cs typeface="Calibri"/>
              </a:rPr>
              <a:t>When an activity is pushed in the back stack it retains its graphical user interface.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7C5AD-57D6-7B9E-4D12-2514849186E0}"/>
              </a:ext>
            </a:extLst>
          </p:cNvPr>
          <p:cNvSpPr txBox="1"/>
          <p:nvPr/>
        </p:nvSpPr>
        <p:spPr>
          <a:xfrm>
            <a:off x="2544406" y="3936541"/>
            <a:ext cx="76779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cs typeface="Calibri"/>
              </a:rPr>
              <a:t>We can integrate the UI of the top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49D25-86C3-AB07-49F8-AD685C0FADC3}"/>
              </a:ext>
            </a:extLst>
          </p:cNvPr>
          <p:cNvSpPr txBox="1"/>
          <p:nvPr/>
        </p:nvSpPr>
        <p:spPr>
          <a:xfrm>
            <a:off x="2788475" y="4982715"/>
            <a:ext cx="55237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cs typeface="Calibri"/>
              </a:rPr>
              <a:t>Add click-through capability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980D9-241A-7AEC-F6AE-E70A73C33A7A}"/>
              </a:ext>
            </a:extLst>
          </p:cNvPr>
          <p:cNvSpPr txBox="1"/>
          <p:nvPr/>
        </p:nvSpPr>
        <p:spPr>
          <a:xfrm>
            <a:off x="3261717" y="5805446"/>
            <a:ext cx="69617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800">
                <a:cs typeface="Calibri"/>
              </a:rPr>
              <a:t>Hijack SSDS or MSDS for system and 3P apps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0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0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7531200" cy="1084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Mitigation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1898460" cy="55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0CFD763-AADF-2178-1C10-A7A6F36F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668" y="2064976"/>
            <a:ext cx="7705490" cy="2653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B11728-6C54-EBEF-2FC8-72F86AED7CEF}"/>
              </a:ext>
            </a:extLst>
          </p:cNvPr>
          <p:cNvSpPr/>
          <p:nvPr/>
        </p:nvSpPr>
        <p:spPr>
          <a:xfrm>
            <a:off x="5319128" y="2549912"/>
            <a:ext cx="2815687" cy="1858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B6FF1-2BCA-5F5E-A68B-7E4F78D396C9}"/>
              </a:ext>
            </a:extLst>
          </p:cNvPr>
          <p:cNvSpPr/>
          <p:nvPr/>
        </p:nvSpPr>
        <p:spPr>
          <a:xfrm>
            <a:off x="5861822" y="2739483"/>
            <a:ext cx="3670612" cy="1951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06D2E6-893C-5FA8-E9D7-DB694C3B8657}"/>
              </a:ext>
            </a:extLst>
          </p:cNvPr>
          <p:cNvSpPr>
            <a:spLocks noGrp="1"/>
          </p:cNvSpPr>
          <p:nvPr/>
        </p:nvSpPr>
        <p:spPr>
          <a:xfrm>
            <a:off x="3672311" y="454147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solidFill>
                  <a:srgbClr val="002060"/>
                </a:solidFill>
                <a:latin typeface="Arial Nova"/>
                <a:cs typeface="Calibri Light"/>
              </a:rPr>
              <a:t>The Android User Interface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14050C-0512-8C48-10D8-F95B0EB9626D}"/>
              </a:ext>
            </a:extLst>
          </p:cNvPr>
          <p:cNvCxnSpPr/>
          <p:nvPr/>
        </p:nvCxnSpPr>
        <p:spPr>
          <a:xfrm flipV="1">
            <a:off x="3669958" y="914232"/>
            <a:ext cx="5178775" cy="37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8AA122-C468-7810-2A18-2F9F1784285A}"/>
              </a:ext>
            </a:extLst>
          </p:cNvPr>
          <p:cNvSpPr/>
          <p:nvPr/>
        </p:nvSpPr>
        <p:spPr>
          <a:xfrm>
            <a:off x="7443438" y="1300975"/>
            <a:ext cx="1737731" cy="6876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Application</a:t>
            </a:r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7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FBDCBD1-DC17-9912-FBB4-04B8944B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54" y="1868506"/>
            <a:ext cx="2706030" cy="3000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10EFF686-882B-D9C1-0237-E0792FAABD9C}"/>
              </a:ext>
            </a:extLst>
          </p:cNvPr>
          <p:cNvSpPr/>
          <p:nvPr/>
        </p:nvSpPr>
        <p:spPr>
          <a:xfrm>
            <a:off x="8158975" y="2025805"/>
            <a:ext cx="306658" cy="641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E6840-9B4C-D2BF-41C7-5117A78BF66E}"/>
              </a:ext>
            </a:extLst>
          </p:cNvPr>
          <p:cNvSpPr/>
          <p:nvPr/>
        </p:nvSpPr>
        <p:spPr>
          <a:xfrm>
            <a:off x="7638583" y="2797097"/>
            <a:ext cx="1533296" cy="7527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213BB-B45B-3205-40A1-E2646CB245D3}"/>
              </a:ext>
            </a:extLst>
          </p:cNvPr>
          <p:cNvSpPr txBox="1"/>
          <p:nvPr/>
        </p:nvSpPr>
        <p:spPr>
          <a:xfrm>
            <a:off x="6954644" y="2345474"/>
            <a:ext cx="1070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42238"/>
                </a:solidFill>
                <a:ea typeface="Calibri"/>
                <a:cs typeface="Calibri"/>
              </a:rPr>
              <a:t>window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9F4131-E41D-9CA4-D6E6-5C779857D47E}"/>
              </a:ext>
            </a:extLst>
          </p:cNvPr>
          <p:cNvSpPr/>
          <p:nvPr/>
        </p:nvSpPr>
        <p:spPr>
          <a:xfrm>
            <a:off x="5575609" y="1300974"/>
            <a:ext cx="1737731" cy="6876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Application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AB73DE-BF4F-B166-4904-796845DFF650}"/>
              </a:ext>
            </a:extLst>
          </p:cNvPr>
          <p:cNvSpPr/>
          <p:nvPr/>
        </p:nvSpPr>
        <p:spPr>
          <a:xfrm>
            <a:off x="3624145" y="1300974"/>
            <a:ext cx="1737731" cy="6876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Application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4548923-C606-57A4-1495-F9463D6F4F65}"/>
              </a:ext>
            </a:extLst>
          </p:cNvPr>
          <p:cNvSpPr/>
          <p:nvPr/>
        </p:nvSpPr>
        <p:spPr>
          <a:xfrm>
            <a:off x="6356195" y="2025805"/>
            <a:ext cx="306658" cy="641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4DB29E-3101-055A-BEF9-F44470704B8C}"/>
              </a:ext>
            </a:extLst>
          </p:cNvPr>
          <p:cNvSpPr/>
          <p:nvPr/>
        </p:nvSpPr>
        <p:spPr>
          <a:xfrm>
            <a:off x="5742876" y="2787804"/>
            <a:ext cx="1533295" cy="7527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659D59-87C7-AB24-D46A-084DBCF8ED53}"/>
              </a:ext>
            </a:extLst>
          </p:cNvPr>
          <p:cNvSpPr/>
          <p:nvPr/>
        </p:nvSpPr>
        <p:spPr>
          <a:xfrm>
            <a:off x="5807926" y="2824973"/>
            <a:ext cx="1412487" cy="6876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Surface</a:t>
            </a:r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CE6903-12E1-1CCB-4D41-1CE9B79B9C5B}"/>
              </a:ext>
            </a:extLst>
          </p:cNvPr>
          <p:cNvSpPr/>
          <p:nvPr/>
        </p:nvSpPr>
        <p:spPr>
          <a:xfrm>
            <a:off x="7694341" y="2824973"/>
            <a:ext cx="1412487" cy="6876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Surface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A8DF9C5-16A7-9E23-54AF-00FB96185544}"/>
              </a:ext>
            </a:extLst>
          </p:cNvPr>
          <p:cNvSpPr/>
          <p:nvPr/>
        </p:nvSpPr>
        <p:spPr>
          <a:xfrm>
            <a:off x="3875048" y="2834266"/>
            <a:ext cx="1412487" cy="6876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Surface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BB24EB-898F-EC29-7924-91DB6C3BB28E}"/>
              </a:ext>
            </a:extLst>
          </p:cNvPr>
          <p:cNvSpPr/>
          <p:nvPr/>
        </p:nvSpPr>
        <p:spPr>
          <a:xfrm>
            <a:off x="3809998" y="2797098"/>
            <a:ext cx="1551880" cy="7527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C2B3278-264C-2CC2-7930-B017E0AB98CB}"/>
              </a:ext>
            </a:extLst>
          </p:cNvPr>
          <p:cNvSpPr/>
          <p:nvPr/>
        </p:nvSpPr>
        <p:spPr>
          <a:xfrm>
            <a:off x="4367560" y="2025805"/>
            <a:ext cx="306658" cy="641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215DBEF-EF40-E707-B00B-425994B3C76C}"/>
              </a:ext>
            </a:extLst>
          </p:cNvPr>
          <p:cNvSpPr/>
          <p:nvPr/>
        </p:nvSpPr>
        <p:spPr>
          <a:xfrm>
            <a:off x="4135244" y="4339680"/>
            <a:ext cx="4739267" cy="3995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SurfaceFlinger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62DF7F-8FAB-6B63-6667-735510835705}"/>
              </a:ext>
            </a:extLst>
          </p:cNvPr>
          <p:cNvCxnSpPr>
            <a:cxnSpLocks/>
          </p:cNvCxnSpPr>
          <p:nvPr/>
        </p:nvCxnSpPr>
        <p:spPr>
          <a:xfrm>
            <a:off x="6503019" y="3585117"/>
            <a:ext cx="13009" cy="6727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E487AD-E50F-AAE3-702C-A3A66C37E32D}"/>
              </a:ext>
            </a:extLst>
          </p:cNvPr>
          <p:cNvCxnSpPr>
            <a:cxnSpLocks/>
          </p:cNvCxnSpPr>
          <p:nvPr/>
        </p:nvCxnSpPr>
        <p:spPr>
          <a:xfrm>
            <a:off x="4625896" y="3547946"/>
            <a:ext cx="1434791" cy="709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592703-9839-4329-87D4-26AE30314D60}"/>
              </a:ext>
            </a:extLst>
          </p:cNvPr>
          <p:cNvCxnSpPr>
            <a:cxnSpLocks/>
          </p:cNvCxnSpPr>
          <p:nvPr/>
        </p:nvCxnSpPr>
        <p:spPr>
          <a:xfrm flipH="1">
            <a:off x="7064297" y="3594408"/>
            <a:ext cx="1445942" cy="663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Icon&#10;&#10;Description automatically generated">
            <a:extLst>
              <a:ext uri="{FF2B5EF4-FFF2-40B4-BE49-F238E27FC236}">
                <a16:creationId xmlns:a16="http://schemas.microsoft.com/office/drawing/2014/main" id="{1C626036-76B7-0D1E-9BCC-FD75ED26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77" y="5756583"/>
            <a:ext cx="1041246" cy="105053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A06B886-05E2-5797-34E2-6A92BFA2CCE7}"/>
              </a:ext>
            </a:extLst>
          </p:cNvPr>
          <p:cNvSpPr/>
          <p:nvPr/>
        </p:nvSpPr>
        <p:spPr>
          <a:xfrm>
            <a:off x="3971694" y="4873080"/>
            <a:ext cx="5045925" cy="39958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Hardware Composer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CA6F760-6E38-FABF-DD5E-A2EFD81451CB}"/>
              </a:ext>
            </a:extLst>
          </p:cNvPr>
          <p:cNvSpPr/>
          <p:nvPr/>
        </p:nvSpPr>
        <p:spPr>
          <a:xfrm>
            <a:off x="3757962" y="5402763"/>
            <a:ext cx="5575607" cy="399586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Display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295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8" grpId="0" animBg="1"/>
      <p:bldP spid="10" grpId="0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35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0F3D5-021E-4180-937D-5C0ADF98105E}"/>
              </a:ext>
            </a:extLst>
          </p:cNvPr>
          <p:cNvSpPr>
            <a:spLocks noGrp="1"/>
          </p:cNvSpPr>
          <p:nvPr/>
        </p:nvSpPr>
        <p:spPr>
          <a:xfrm>
            <a:off x="3644433" y="407683"/>
            <a:ext cx="7531200" cy="1084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Mitigation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B6E4C-2DCB-DCFC-4786-B7A5AC1D0E9C}"/>
              </a:ext>
            </a:extLst>
          </p:cNvPr>
          <p:cNvCxnSpPr/>
          <p:nvPr/>
        </p:nvCxnSpPr>
        <p:spPr>
          <a:xfrm>
            <a:off x="3679251" y="936582"/>
            <a:ext cx="1898460" cy="55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54CA5-747D-F0EB-21DA-9608FD014A89}"/>
              </a:ext>
            </a:extLst>
          </p:cNvPr>
          <p:cNvSpPr txBox="1"/>
          <p:nvPr/>
        </p:nvSpPr>
        <p:spPr>
          <a:xfrm>
            <a:off x="2791521" y="1434791"/>
            <a:ext cx="79006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>
                <a:ea typeface="Calibri" panose="020F0502020204030204"/>
                <a:cs typeface="Calibri" panose="020F0502020204030204"/>
              </a:rPr>
              <a:t>HIDE_OVERLAY_WINDOWS (ANDROID 12)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BAB9D-4416-B0F7-9AD0-8C8B5000F986}"/>
              </a:ext>
            </a:extLst>
          </p:cNvPr>
          <p:cNvSpPr txBox="1"/>
          <p:nvPr/>
        </p:nvSpPr>
        <p:spPr>
          <a:xfrm>
            <a:off x="2531326" y="2466279"/>
            <a:ext cx="79006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err="1">
                <a:ea typeface="Calibri" panose="020F0502020204030204"/>
                <a:cs typeface="Calibri" panose="020F0502020204030204"/>
              </a:rPr>
              <a:t>Window.setHideOverlayWindows</a:t>
            </a:r>
            <a:r>
              <a:rPr lang="en-US" sz="2400">
                <a:ea typeface="Calibri" panose="020F0502020204030204"/>
                <a:cs typeface="Calibri" panose="020F0502020204030204"/>
              </a:rPr>
              <a:t>(</a:t>
            </a:r>
            <a:r>
              <a:rPr lang="en-US" sz="2400" err="1">
                <a:ea typeface="Calibri" panose="020F0502020204030204"/>
                <a:cs typeface="Calibri" panose="020F0502020204030204"/>
              </a:rPr>
              <a:t>boolean</a:t>
            </a:r>
            <a:r>
              <a:rPr lang="en-US" sz="2400">
                <a:ea typeface="Calibri" panose="020F0502020204030204"/>
                <a:cs typeface="Calibri" panose="020F0502020204030204"/>
              </a:rPr>
              <a:t> hide)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98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0DEE98-7F7D-5F97-024E-DFC72D6E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083" y="5132413"/>
            <a:ext cx="2743200" cy="886392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DCDB1A7-5CAE-1E27-09ED-70698CD60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056" y="1199337"/>
            <a:ext cx="2494156" cy="471952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55B5A30-9C41-0DF3-84A0-DEF7E20A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602" y="2970980"/>
            <a:ext cx="912143" cy="912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22ADF9-2CC5-B6BE-DB45-CE16A4406C9D}"/>
              </a:ext>
            </a:extLst>
          </p:cNvPr>
          <p:cNvSpPr txBox="1"/>
          <p:nvPr/>
        </p:nvSpPr>
        <p:spPr>
          <a:xfrm>
            <a:off x="4640792" y="3121709"/>
            <a:ext cx="165031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Arial"/>
              </a:rPr>
              <a:t>@ch0pin</a:t>
            </a:r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E31FB3E-F555-D11D-877D-4E021DD5C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833" y="3846637"/>
            <a:ext cx="523875" cy="523875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9745F7A-20F4-683D-D687-712C2F7FC7D5}"/>
              </a:ext>
            </a:extLst>
          </p:cNvPr>
          <p:cNvSpPr txBox="1"/>
          <p:nvPr/>
        </p:nvSpPr>
        <p:spPr>
          <a:xfrm>
            <a:off x="4642099" y="3848846"/>
            <a:ext cx="414586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Arial"/>
              </a:rPr>
              <a:t>ch0pin@infosec.echange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 descr="A picture containing indoor, green, plastic&#10;&#10;Description automatically generated">
            <a:extLst>
              <a:ext uri="{FF2B5EF4-FFF2-40B4-BE49-F238E27FC236}">
                <a16:creationId xmlns:a16="http://schemas.microsoft.com/office/drawing/2014/main" id="{8B5F3E04-1825-9983-0510-23634E841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498" y="826496"/>
            <a:ext cx="2743200" cy="20574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26B5D31-5DA7-C9CA-EEA2-2234C8434BC1}"/>
              </a:ext>
            </a:extLst>
          </p:cNvPr>
          <p:cNvSpPr txBox="1">
            <a:spLocks/>
          </p:cNvSpPr>
          <p:nvPr/>
        </p:nvSpPr>
        <p:spPr>
          <a:xfrm>
            <a:off x="7043695" y="1509482"/>
            <a:ext cx="3522841" cy="6250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100" b="1">
                <a:solidFill>
                  <a:schemeClr val="bg2"/>
                </a:solidFill>
                <a:latin typeface="Arial Black"/>
                <a:ea typeface="+mj-ea"/>
                <a:cs typeface="Arial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87546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06D2E6-893C-5FA8-E9D7-DB694C3B8657}"/>
              </a:ext>
            </a:extLst>
          </p:cNvPr>
          <p:cNvSpPr>
            <a:spLocks noGrp="1"/>
          </p:cNvSpPr>
          <p:nvPr/>
        </p:nvSpPr>
        <p:spPr>
          <a:xfrm>
            <a:off x="3672311" y="454147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solidFill>
                  <a:srgbClr val="002060"/>
                </a:solidFill>
                <a:latin typeface="Arial Nova"/>
                <a:cs typeface="Calibri Light"/>
              </a:rPr>
              <a:t>The Android User Interface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14050C-0512-8C48-10D8-F95B0EB9626D}"/>
              </a:ext>
            </a:extLst>
          </p:cNvPr>
          <p:cNvCxnSpPr/>
          <p:nvPr/>
        </p:nvCxnSpPr>
        <p:spPr>
          <a:xfrm flipV="1">
            <a:off x="3669958" y="914232"/>
            <a:ext cx="5178775" cy="37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2111C270-9E9C-A666-48B6-AB5F41BF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961" y="818593"/>
            <a:ext cx="2492298" cy="639521"/>
          </a:xfrm>
          <a:prstGeom prst="rect">
            <a:avLst/>
          </a:prstGeom>
        </p:spPr>
      </p:pic>
      <p:pic>
        <p:nvPicPr>
          <p:cNvPr id="26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02E08FCA-CDFE-6244-88CD-A2C30529B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487" y="2746917"/>
            <a:ext cx="1306808" cy="2135459"/>
          </a:xfrm>
          <a:prstGeom prst="rect">
            <a:avLst/>
          </a:prstGeom>
        </p:spPr>
      </p:pic>
      <p:pic>
        <p:nvPicPr>
          <p:cNvPr id="28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937A17-5659-F4F9-6377-B55ED342A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952" y="3053576"/>
            <a:ext cx="1246338" cy="239565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4E20075-A739-F067-330D-286D4115D43F}"/>
              </a:ext>
            </a:extLst>
          </p:cNvPr>
          <p:cNvSpPr/>
          <p:nvPr/>
        </p:nvSpPr>
        <p:spPr>
          <a:xfrm rot="5400000">
            <a:off x="5886915" y="3359302"/>
            <a:ext cx="4915828" cy="232318"/>
          </a:xfrm>
          <a:prstGeom prst="roundRect">
            <a:avLst/>
          </a:prstGeom>
          <a:solidFill>
            <a:srgbClr val="42064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BD996512-5ED3-7347-39D4-2FF8FEA9E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594" y="5311953"/>
            <a:ext cx="1776762" cy="248533"/>
          </a:xfrm>
          <a:prstGeom prst="rect">
            <a:avLst/>
          </a:prstGeom>
        </p:spPr>
      </p:pic>
      <p:pic>
        <p:nvPicPr>
          <p:cNvPr id="43" name="Picture 43" descr="Table&#10;&#10;Description automatically generated">
            <a:extLst>
              <a:ext uri="{FF2B5EF4-FFF2-40B4-BE49-F238E27FC236}">
                <a16:creationId xmlns:a16="http://schemas.microsoft.com/office/drawing/2014/main" id="{5745EBE8-FC44-1562-2FF2-727527DB2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906" y="1631795"/>
            <a:ext cx="1136727" cy="216333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18C355B-FF80-3B7B-77C0-A7B0538E9617}"/>
              </a:ext>
            </a:extLst>
          </p:cNvPr>
          <p:cNvSpPr/>
          <p:nvPr/>
        </p:nvSpPr>
        <p:spPr>
          <a:xfrm>
            <a:off x="3484753" y="2750635"/>
            <a:ext cx="1310271" cy="21651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CAAAB5-5E2C-B898-0D2C-8C12C5FBAF32}"/>
              </a:ext>
            </a:extLst>
          </p:cNvPr>
          <p:cNvSpPr/>
          <p:nvPr/>
        </p:nvSpPr>
        <p:spPr>
          <a:xfrm>
            <a:off x="4891666" y="1564888"/>
            <a:ext cx="1263808" cy="2128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01E2D3-C9CB-8F78-6075-4F3D9726F03C}"/>
              </a:ext>
            </a:extLst>
          </p:cNvPr>
          <p:cNvSpPr/>
          <p:nvPr/>
        </p:nvSpPr>
        <p:spPr>
          <a:xfrm>
            <a:off x="3841593" y="5309839"/>
            <a:ext cx="1784197" cy="24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DFB0271-9233-AA45-A6F3-1F56160C4AEF}"/>
              </a:ext>
            </a:extLst>
          </p:cNvPr>
          <p:cNvSpPr/>
          <p:nvPr/>
        </p:nvSpPr>
        <p:spPr>
          <a:xfrm>
            <a:off x="6211227" y="3042425"/>
            <a:ext cx="1310271" cy="23882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F1E184-F0A8-D33B-BDFE-2479D342EF64}"/>
              </a:ext>
            </a:extLst>
          </p:cNvPr>
          <p:cNvSpPr/>
          <p:nvPr/>
        </p:nvSpPr>
        <p:spPr>
          <a:xfrm>
            <a:off x="4138958" y="1248937"/>
            <a:ext cx="2499734" cy="2137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36FFDA-9AE8-27EC-359E-4A206D6F072D}"/>
              </a:ext>
            </a:extLst>
          </p:cNvPr>
          <p:cNvSpPr txBox="1"/>
          <p:nvPr/>
        </p:nvSpPr>
        <p:spPr>
          <a:xfrm>
            <a:off x="7642303" y="5960328"/>
            <a:ext cx="16373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342238"/>
                </a:solidFill>
                <a:ea typeface="Calibri"/>
                <a:cs typeface="Calibri"/>
              </a:rPr>
              <a:t>SurfaceFlinger</a:t>
            </a:r>
            <a:endParaRPr lang="en-US" err="1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A0F102-00A7-7DC9-55CE-521F190A18C1}"/>
              </a:ext>
            </a:extLst>
          </p:cNvPr>
          <p:cNvSpPr/>
          <p:nvPr/>
        </p:nvSpPr>
        <p:spPr>
          <a:xfrm>
            <a:off x="3371382" y="1169020"/>
            <a:ext cx="4265345" cy="4544121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7F5950-0A70-891C-8264-4CE27936E9FE}"/>
              </a:ext>
            </a:extLst>
          </p:cNvPr>
          <p:cNvSpPr txBox="1"/>
          <p:nvPr/>
        </p:nvSpPr>
        <p:spPr>
          <a:xfrm>
            <a:off x="4486507" y="5964045"/>
            <a:ext cx="2185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342238"/>
                </a:solidFill>
                <a:ea typeface="Calibri"/>
                <a:cs typeface="Calibri"/>
              </a:rPr>
              <a:t>WindowManager</a:t>
            </a:r>
            <a:endParaRPr lang="en-US" err="1"/>
          </a:p>
        </p:txBody>
      </p:sp>
      <p:pic>
        <p:nvPicPr>
          <p:cNvPr id="62" name="Picture 62" descr="Shape&#10;&#10;Description automatically generated">
            <a:extLst>
              <a:ext uri="{FF2B5EF4-FFF2-40B4-BE49-F238E27FC236}">
                <a16:creationId xmlns:a16="http://schemas.microsoft.com/office/drawing/2014/main" id="{C32AB9BC-75CC-E49B-FE79-4613C73B5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9260" y="1355802"/>
            <a:ext cx="1971675" cy="3886200"/>
          </a:xfrm>
          <a:prstGeom prst="rect">
            <a:avLst/>
          </a:prstGeom>
        </p:spPr>
      </p:pic>
      <p:pic>
        <p:nvPicPr>
          <p:cNvPr id="42" name="Picture 4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4B18CD-245B-4675-9218-5C6EEF444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0263" y="1715430"/>
            <a:ext cx="1569669" cy="322270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0BB8369-96EE-E984-8F6C-377D129C9013}"/>
              </a:ext>
            </a:extLst>
          </p:cNvPr>
          <p:cNvSpPr/>
          <p:nvPr/>
        </p:nvSpPr>
        <p:spPr>
          <a:xfrm>
            <a:off x="6551341" y="6030951"/>
            <a:ext cx="957146" cy="269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4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 animBg="1"/>
      <p:bldP spid="51" grpId="0" animBg="1"/>
      <p:bldP spid="53" grpId="0" animBg="1"/>
      <p:bldP spid="55" grpId="0" animBg="1"/>
      <p:bldP spid="57" grpId="0"/>
      <p:bldP spid="59" grpId="0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06D2E6-893C-5FA8-E9D7-DB694C3B8657}"/>
              </a:ext>
            </a:extLst>
          </p:cNvPr>
          <p:cNvSpPr>
            <a:spLocks noGrp="1"/>
          </p:cNvSpPr>
          <p:nvPr/>
        </p:nvSpPr>
        <p:spPr>
          <a:xfrm>
            <a:off x="3672311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The Window Manager</a:t>
            </a:r>
            <a:endParaRPr lang="en-US" sz="3100">
              <a:ea typeface="Calibri"/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14050C-0512-8C48-10D8-F95B0EB9626D}"/>
              </a:ext>
            </a:extLst>
          </p:cNvPr>
          <p:cNvCxnSpPr/>
          <p:nvPr/>
        </p:nvCxnSpPr>
        <p:spPr>
          <a:xfrm>
            <a:off x="3669958" y="917997"/>
            <a:ext cx="4137996" cy="552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8BA142-D058-7B74-2CA6-C777FD6F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327" y="1253122"/>
            <a:ext cx="6627541" cy="1257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F95789-CD55-8526-9948-96A4FF0B3DD7}"/>
              </a:ext>
            </a:extLst>
          </p:cNvPr>
          <p:cNvSpPr txBox="1"/>
          <p:nvPr/>
        </p:nvSpPr>
        <p:spPr>
          <a:xfrm>
            <a:off x="2614962" y="4027449"/>
            <a:ext cx="5242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>
                <a:solidFill>
                  <a:srgbClr val="342238"/>
                </a:solidFill>
                <a:ea typeface="Calibri"/>
                <a:cs typeface="Calibri"/>
              </a:rPr>
              <a:t>3rd party apps don't have access to the raw AIDL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A2C92-D9DF-D97A-A9C2-FE717C1C384C}"/>
              </a:ext>
            </a:extLst>
          </p:cNvPr>
          <p:cNvSpPr txBox="1"/>
          <p:nvPr/>
        </p:nvSpPr>
        <p:spPr>
          <a:xfrm>
            <a:off x="2767362" y="4765289"/>
            <a:ext cx="6655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But they can access certain properties via other classes </a:t>
            </a:r>
            <a:endParaRPr lang="en-US"/>
          </a:p>
          <a:p>
            <a:r>
              <a:rPr lang="en-US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     (e.g., Window or </a:t>
            </a:r>
            <a:r>
              <a:rPr lang="en-US" err="1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WindowManager</a:t>
            </a:r>
            <a:r>
              <a:rPr lang="en-US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, </a:t>
            </a:r>
            <a:r>
              <a:rPr lang="en-US" err="1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ViewConfiguration</a:t>
            </a:r>
            <a:r>
              <a:rPr lang="en-US">
                <a:solidFill>
                  <a:srgbClr val="342238"/>
                </a:solidFill>
                <a:ea typeface="Calibri" panose="020F0502020204030204"/>
                <a:cs typeface="Calibri" panose="020F0502020204030204"/>
              </a:rPr>
              <a:t>)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1E6FA3DD-DB14-A92A-0884-74F79699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034" y="2773683"/>
            <a:ext cx="7677612" cy="873877"/>
          </a:xfrm>
          <a:prstGeom prst="rect">
            <a:avLst/>
          </a:prstGeom>
        </p:spPr>
      </p:pic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F78BC5F3-1369-6395-01B6-48EF2992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131" y="5781738"/>
            <a:ext cx="7528930" cy="4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06D2E6-893C-5FA8-E9D7-DB694C3B8657}"/>
              </a:ext>
            </a:extLst>
          </p:cNvPr>
          <p:cNvSpPr>
            <a:spLocks noGrp="1"/>
          </p:cNvSpPr>
          <p:nvPr/>
        </p:nvSpPr>
        <p:spPr>
          <a:xfrm>
            <a:off x="3672311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The Z-Order</a:t>
            </a:r>
            <a:endParaRPr lang="en-US" sz="3100">
              <a:ea typeface="Calibri"/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14050C-0512-8C48-10D8-F95B0EB9626D}"/>
              </a:ext>
            </a:extLst>
          </p:cNvPr>
          <p:cNvCxnSpPr/>
          <p:nvPr/>
        </p:nvCxnSpPr>
        <p:spPr>
          <a:xfrm flipV="1">
            <a:off x="3790763" y="877061"/>
            <a:ext cx="2307337" cy="2235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0ABAD9-2735-2726-4B4A-62C8F2DA2F27}"/>
              </a:ext>
            </a:extLst>
          </p:cNvPr>
          <p:cNvSpPr txBox="1"/>
          <p:nvPr/>
        </p:nvSpPr>
        <p:spPr>
          <a:xfrm>
            <a:off x="9928305" y="5012473"/>
            <a:ext cx="22228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342238"/>
                </a:solidFill>
                <a:ea typeface="Calibri"/>
                <a:cs typeface="Calibri"/>
              </a:rPr>
              <a:t>Window types and priorities up to Android O</a:t>
            </a:r>
          </a:p>
          <a:p>
            <a:r>
              <a:rPr lang="en-US" sz="1200" i="1">
                <a:solidFill>
                  <a:srgbClr val="342238"/>
                </a:solidFill>
                <a:ea typeface="Calibri"/>
                <a:cs typeface="Calibri"/>
              </a:rPr>
              <a:t>Source : Ying Et al. Attacks and defense on Android Free Floating Windows</a:t>
            </a:r>
            <a:endParaRPr lang="en-US" sz="1200" i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2E2BB755-0803-CD8A-C96B-569DBC53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229" y="1551878"/>
            <a:ext cx="6711174" cy="1877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DDC6FE-092C-7829-9387-1F3F40E221FE}"/>
              </a:ext>
            </a:extLst>
          </p:cNvPr>
          <p:cNvSpPr txBox="1"/>
          <p:nvPr/>
        </p:nvSpPr>
        <p:spPr>
          <a:xfrm>
            <a:off x="3163230" y="1202474"/>
            <a:ext cx="5726150" cy="4709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frameworks/base/+/master/services/core/java/com/android/server/policy/PhoneWindowManager.java</a:t>
            </a:r>
          </a:p>
        </p:txBody>
      </p:sp>
      <p:pic>
        <p:nvPicPr>
          <p:cNvPr id="2" name="Picture 5" descr="Diagram&#10;&#10;Description automatically generated">
            <a:extLst>
              <a:ext uri="{FF2B5EF4-FFF2-40B4-BE49-F238E27FC236}">
                <a16:creationId xmlns:a16="http://schemas.microsoft.com/office/drawing/2014/main" id="{ABF1FA56-0E7E-B585-91EA-D9CF20C9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519" y="1241502"/>
            <a:ext cx="2203302" cy="3640874"/>
          </a:xfrm>
          <a:prstGeom prst="rect">
            <a:avLst/>
          </a:prstGeom>
        </p:spPr>
      </p:pic>
      <p:pic>
        <p:nvPicPr>
          <p:cNvPr id="21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86E8B8-ACB6-3D9D-4B8C-314FE55BA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498" y="3569595"/>
            <a:ext cx="6646125" cy="215349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222CF0-C456-7E89-CD83-1A415DF9FF9E}"/>
              </a:ext>
            </a:extLst>
          </p:cNvPr>
          <p:cNvCxnSpPr>
            <a:cxnSpLocks/>
          </p:cNvCxnSpPr>
          <p:nvPr/>
        </p:nvCxnSpPr>
        <p:spPr>
          <a:xfrm>
            <a:off x="4940624" y="3437623"/>
            <a:ext cx="6494" cy="27284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B893C2-BF3C-F9A8-0CAA-9DD1B13F1EC3}"/>
              </a:ext>
            </a:extLst>
          </p:cNvPr>
          <p:cNvCxnSpPr>
            <a:cxnSpLocks/>
          </p:cNvCxnSpPr>
          <p:nvPr/>
        </p:nvCxnSpPr>
        <p:spPr>
          <a:xfrm flipH="1">
            <a:off x="7562080" y="4444950"/>
            <a:ext cx="365215" cy="12648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541A3-DBAE-58B5-01DA-E297E4B67B6D}"/>
              </a:ext>
            </a:extLst>
          </p:cNvPr>
          <p:cNvSpPr txBox="1"/>
          <p:nvPr/>
        </p:nvSpPr>
        <p:spPr>
          <a:xfrm>
            <a:off x="8246327" y="6313449"/>
            <a:ext cx="2798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42238"/>
                </a:solidFill>
                <a:ea typeface="Calibri"/>
                <a:cs typeface="Calibri"/>
              </a:rPr>
              <a:t>SYSTEM_ALERT_WINDOW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947CC1-ED5A-A3C2-7FD9-054735F2F903}"/>
              </a:ext>
            </a:extLst>
          </p:cNvPr>
          <p:cNvCxnSpPr>
            <a:cxnSpLocks/>
          </p:cNvCxnSpPr>
          <p:nvPr/>
        </p:nvCxnSpPr>
        <p:spPr>
          <a:xfrm>
            <a:off x="9510768" y="5944790"/>
            <a:ext cx="6492" cy="36576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6" descr="A picture containing icon&#10;&#10;Description automatically generated">
            <a:extLst>
              <a:ext uri="{FF2B5EF4-FFF2-40B4-BE49-F238E27FC236}">
                <a16:creationId xmlns:a16="http://schemas.microsoft.com/office/drawing/2014/main" id="{E79A6920-306E-7CF4-0D2F-47BCA73B3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888" y="5809974"/>
            <a:ext cx="4248614" cy="31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06D2E6-893C-5FA8-E9D7-DB694C3B8657}"/>
              </a:ext>
            </a:extLst>
          </p:cNvPr>
          <p:cNvSpPr>
            <a:spLocks noGrp="1"/>
          </p:cNvSpPr>
          <p:nvPr/>
        </p:nvSpPr>
        <p:spPr>
          <a:xfrm>
            <a:off x="3672311" y="370513"/>
            <a:ext cx="5589031" cy="591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>
                <a:solidFill>
                  <a:srgbClr val="002060"/>
                </a:solidFill>
                <a:latin typeface="Arial Nova"/>
                <a:cs typeface="Calibri Light"/>
              </a:rPr>
              <a:t>The window behavior</a:t>
            </a:r>
            <a:endParaRPr lang="en-US" sz="3100" err="1">
              <a:ea typeface="Calibri"/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14050C-0512-8C48-10D8-F95B0EB9626D}"/>
              </a:ext>
            </a:extLst>
          </p:cNvPr>
          <p:cNvCxnSpPr/>
          <p:nvPr/>
        </p:nvCxnSpPr>
        <p:spPr>
          <a:xfrm flipV="1">
            <a:off x="3790763" y="867769"/>
            <a:ext cx="3849922" cy="3164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3" descr="Text&#10;&#10;Description automatically generated">
            <a:extLst>
              <a:ext uri="{FF2B5EF4-FFF2-40B4-BE49-F238E27FC236}">
                <a16:creationId xmlns:a16="http://schemas.microsoft.com/office/drawing/2014/main" id="{E482D260-09EE-BE0B-C26D-59E79C74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39" y="1243310"/>
            <a:ext cx="6776224" cy="13791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64F3E37-223E-1106-56BF-138891EC1601}"/>
              </a:ext>
            </a:extLst>
          </p:cNvPr>
          <p:cNvSpPr/>
          <p:nvPr/>
        </p:nvSpPr>
        <p:spPr>
          <a:xfrm>
            <a:off x="4269057" y="1685692"/>
            <a:ext cx="4637051" cy="5018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2" descr="Shape&#10;&#10;Description automatically generated">
            <a:extLst>
              <a:ext uri="{FF2B5EF4-FFF2-40B4-BE49-F238E27FC236}">
                <a16:creationId xmlns:a16="http://schemas.microsoft.com/office/drawing/2014/main" id="{2C0E9850-368E-DB00-5569-C2F18BBD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56" y="2331534"/>
            <a:ext cx="1915919" cy="3783981"/>
          </a:xfrm>
          <a:prstGeom prst="rect">
            <a:avLst/>
          </a:prstGeom>
        </p:spPr>
      </p:pic>
      <p:pic>
        <p:nvPicPr>
          <p:cNvPr id="28" name="Picture 4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C3E7A8-3808-AA9B-50E9-90738B872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873" y="2672576"/>
            <a:ext cx="1551083" cy="319482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AA24865-17A2-779D-1DAA-FD2936CC6BEC}"/>
              </a:ext>
            </a:extLst>
          </p:cNvPr>
          <p:cNvSpPr/>
          <p:nvPr/>
        </p:nvSpPr>
        <p:spPr>
          <a:xfrm>
            <a:off x="6233527" y="3083312"/>
            <a:ext cx="1449663" cy="256477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72F1BB-08D6-92E3-12D8-B78B3413B126}"/>
              </a:ext>
            </a:extLst>
          </p:cNvPr>
          <p:cNvCxnSpPr/>
          <p:nvPr/>
        </p:nvCxnSpPr>
        <p:spPr>
          <a:xfrm flipH="1">
            <a:off x="6172200" y="2767362"/>
            <a:ext cx="2245112" cy="319668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5D2355-D0F9-8606-D670-9BA2F3670823}"/>
              </a:ext>
            </a:extLst>
          </p:cNvPr>
          <p:cNvCxnSpPr>
            <a:cxnSpLocks/>
          </p:cNvCxnSpPr>
          <p:nvPr/>
        </p:nvCxnSpPr>
        <p:spPr>
          <a:xfrm flipH="1">
            <a:off x="7696199" y="2767361"/>
            <a:ext cx="2115015" cy="319668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8101DB-054C-6758-3B43-7CA5F68E8348}"/>
              </a:ext>
            </a:extLst>
          </p:cNvPr>
          <p:cNvCxnSpPr>
            <a:cxnSpLocks/>
          </p:cNvCxnSpPr>
          <p:nvPr/>
        </p:nvCxnSpPr>
        <p:spPr>
          <a:xfrm flipH="1">
            <a:off x="7631151" y="5397192"/>
            <a:ext cx="2235820" cy="26391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1BE1A4-07E1-982F-7E9F-ABB122150719}"/>
              </a:ext>
            </a:extLst>
          </p:cNvPr>
          <p:cNvCxnSpPr>
            <a:cxnSpLocks/>
          </p:cNvCxnSpPr>
          <p:nvPr/>
        </p:nvCxnSpPr>
        <p:spPr>
          <a:xfrm flipH="1">
            <a:off x="6265127" y="5397191"/>
            <a:ext cx="2049965" cy="236033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1" descr="Target outline">
            <a:extLst>
              <a:ext uri="{FF2B5EF4-FFF2-40B4-BE49-F238E27FC236}">
                <a16:creationId xmlns:a16="http://schemas.microsoft.com/office/drawing/2014/main" id="{17B213B6-D840-08AE-F6A4-9D8A555D1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4069" y="3315629"/>
            <a:ext cx="533400" cy="533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F34D04-2697-CF29-FB68-5EFA4CA623DA}"/>
              </a:ext>
            </a:extLst>
          </p:cNvPr>
          <p:cNvCxnSpPr>
            <a:cxnSpLocks/>
          </p:cNvCxnSpPr>
          <p:nvPr/>
        </p:nvCxnSpPr>
        <p:spPr>
          <a:xfrm flipH="1">
            <a:off x="6897028" y="3557239"/>
            <a:ext cx="2226526" cy="198863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3">
            <a:extLst>
              <a:ext uri="{FF2B5EF4-FFF2-40B4-BE49-F238E27FC236}">
                <a16:creationId xmlns:a16="http://schemas.microsoft.com/office/drawing/2014/main" id="{5445FA5C-FC00-47CC-62B8-75C16CACB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142" y="3179375"/>
            <a:ext cx="1346741" cy="2469299"/>
          </a:xfrm>
          <a:prstGeom prst="rect">
            <a:avLst/>
          </a:prstGeom>
        </p:spPr>
      </p:pic>
      <p:pic>
        <p:nvPicPr>
          <p:cNvPr id="34" name="Picture 6" descr="Icon&#10;&#10;Description automatically generated">
            <a:extLst>
              <a:ext uri="{FF2B5EF4-FFF2-40B4-BE49-F238E27FC236}">
                <a16:creationId xmlns:a16="http://schemas.microsoft.com/office/drawing/2014/main" id="{7DF59F7D-8AAC-FD0F-70F8-486F036F3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948" y="3461290"/>
            <a:ext cx="1236392" cy="12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51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Dimitrios Valsamaras Senior Security Researcher Microsoft Threat Intelligence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</cp:revision>
  <dcterms:created xsi:type="dcterms:W3CDTF">2023-01-18T15:17:30Z</dcterms:created>
  <dcterms:modified xsi:type="dcterms:W3CDTF">2023-03-20T14:16:32Z</dcterms:modified>
</cp:coreProperties>
</file>